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</p:sldIdLst>
  <p:sldSz cx="20104100" cy="11315700"/>
  <p:notesSz cx="20104100" cy="11315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6BC"/>
    <a:srgbClr val="F6F5F0"/>
    <a:srgbClr val="47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9175A7-5911-4735-B75A-BFEC99B70890}" v="528" dt="2025-08-22T12:54:10.58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9" d="100"/>
          <a:sy n="29" d="100"/>
        </p:scale>
        <p:origin x="656" y="4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76D93-346F-45C0-BCEC-17C5807F882E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9313"/>
            <a:ext cx="7540625" cy="4243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375275"/>
            <a:ext cx="16084550" cy="5091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7375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7375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6644A-3AB8-4C53-8258-5BA6380F2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73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3680" cy="11314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567731" y="1595513"/>
            <a:ext cx="2463146" cy="519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96642" y="3572921"/>
            <a:ext cx="6950075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6792"/>
            <a:ext cx="14072870" cy="282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6927" y="5045235"/>
            <a:ext cx="1881024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2611"/>
            <a:ext cx="18093690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23601"/>
            <a:ext cx="6433312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.png"/><Relationship Id="rId7" Type="http://schemas.openxmlformats.org/officeDocument/2006/relationships/image" Target="../media/image5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0AE922-3A61-CBF5-2F64-40B80511AD77}"/>
              </a:ext>
            </a:extLst>
          </p:cNvPr>
          <p:cNvSpPr txBox="1"/>
          <p:nvPr/>
        </p:nvSpPr>
        <p:spPr>
          <a:xfrm>
            <a:off x="914400" y="363557"/>
            <a:ext cx="563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www.namamiindia.co.in</a:t>
            </a:r>
          </a:p>
          <a:p>
            <a:r>
              <a:rPr lang="en-IN" sz="3600" b="1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info@namamiindia.co.in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B7EEB-3AD0-ED28-68E4-51309867A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1" b="16683"/>
          <a:stretch>
            <a:fillRect/>
          </a:stretch>
        </p:blipFill>
        <p:spPr>
          <a:xfrm>
            <a:off x="4718050" y="6757865"/>
            <a:ext cx="10668000" cy="4557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A83A9-6FBB-FBD5-D484-F5C7028406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185" y="-514350"/>
            <a:ext cx="4323176" cy="5404290"/>
          </a:xfrm>
          <a:prstGeom prst="rect">
            <a:avLst/>
          </a:prstGeom>
        </p:spPr>
      </p:pic>
      <p:pic>
        <p:nvPicPr>
          <p:cNvPr id="20" name="Graphic 19" descr="Internet with solid fill">
            <a:extLst>
              <a:ext uri="{FF2B5EF4-FFF2-40B4-BE49-F238E27FC236}">
                <a16:creationId xmlns:a16="http://schemas.microsoft.com/office/drawing/2014/main" id="{9712C3F1-21A4-C8D0-138C-8FE2245D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829" y="476250"/>
            <a:ext cx="609600" cy="609600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EE5433EF-DF21-83E1-CB36-F398FB6A7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593" y="1046843"/>
            <a:ext cx="517043" cy="5170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A248DC-AC7E-7EBB-931F-31E1592EFA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9"/>
          <a:stretch>
            <a:fillRect/>
          </a:stretch>
        </p:blipFill>
        <p:spPr>
          <a:xfrm>
            <a:off x="0" y="5657850"/>
            <a:ext cx="4939413" cy="56578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D4C7F1-CEA7-D774-7911-97C253946F2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/>
          <a:stretch>
            <a:fillRect/>
          </a:stretch>
        </p:blipFill>
        <p:spPr>
          <a:xfrm>
            <a:off x="2355850" y="2325709"/>
            <a:ext cx="15993679" cy="6157161"/>
          </a:xfrm>
          <a:prstGeom prst="rect">
            <a:avLst/>
          </a:prstGeom>
        </p:spPr>
      </p:pic>
      <p:pic>
        <p:nvPicPr>
          <p:cNvPr id="2050" name="Picture 2" descr="What is the Difference Between Goods and Services - Pediaa.Com">
            <a:extLst>
              <a:ext uri="{FF2B5EF4-FFF2-40B4-BE49-F238E27FC236}">
                <a16:creationId xmlns:a16="http://schemas.microsoft.com/office/drawing/2014/main" id="{B225AB7D-61E5-7664-4FF9-474C573B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40" y="201633"/>
            <a:ext cx="3628913" cy="140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FE3DB-4CF3-A6DA-DA04-EF6927455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C3C536-5EAC-7859-D44B-01D610E96E05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A148C0-F129-6638-A45B-72ED3B51DBC9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Pest Management Services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3F64C-F2FC-7A36-BD7D-03D931D3AE1E}"/>
              </a:ext>
            </a:extLst>
          </p:cNvPr>
          <p:cNvSpPr txBox="1"/>
          <p:nvPr/>
        </p:nvSpPr>
        <p:spPr>
          <a:xfrm>
            <a:off x="1017588" y="1991689"/>
            <a:ext cx="1188720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spc="75" dirty="0">
                <a:latin typeface="Calisto MT" panose="02040603050505030304" pitchFamily="18" charset="0"/>
              </a:rPr>
              <a:t>To</a:t>
            </a:r>
            <a:r>
              <a:rPr lang="en-US" sz="4400" spc="-20" dirty="0">
                <a:latin typeface="Calisto MT" panose="02040603050505030304" pitchFamily="18" charset="0"/>
              </a:rPr>
              <a:t> </a:t>
            </a:r>
            <a:r>
              <a:rPr lang="en-US" sz="4400" spc="125" dirty="0">
                <a:latin typeface="Calisto MT" panose="02040603050505030304" pitchFamily="18" charset="0"/>
              </a:rPr>
              <a:t>maintain</a:t>
            </a:r>
            <a:r>
              <a:rPr lang="en-US" sz="4400" spc="-20" dirty="0">
                <a:latin typeface="Calisto MT" panose="02040603050505030304" pitchFamily="18" charset="0"/>
              </a:rPr>
              <a:t> </a:t>
            </a:r>
            <a:r>
              <a:rPr lang="en-US" sz="4400" spc="135" dirty="0">
                <a:latin typeface="Calisto MT" panose="02040603050505030304" pitchFamily="18" charset="0"/>
              </a:rPr>
              <a:t>the</a:t>
            </a:r>
            <a:r>
              <a:rPr lang="en-US" sz="4400" spc="-25" dirty="0">
                <a:latin typeface="Calisto MT" panose="02040603050505030304" pitchFamily="18" charset="0"/>
              </a:rPr>
              <a:t> </a:t>
            </a:r>
            <a:r>
              <a:rPr lang="en-US" sz="4400" spc="145" dirty="0">
                <a:latin typeface="Calisto MT" panose="02040603050505030304" pitchFamily="18" charset="0"/>
              </a:rPr>
              <a:t>entire</a:t>
            </a:r>
            <a:r>
              <a:rPr lang="en-US" sz="4400" spc="-25" dirty="0">
                <a:latin typeface="Calisto MT" panose="02040603050505030304" pitchFamily="18" charset="0"/>
              </a:rPr>
              <a:t> </a:t>
            </a:r>
            <a:r>
              <a:rPr lang="en-US" sz="4400" spc="204" dirty="0">
                <a:latin typeface="Calisto MT" panose="02040603050505030304" pitchFamily="18" charset="0"/>
              </a:rPr>
              <a:t>work</a:t>
            </a:r>
            <a:r>
              <a:rPr lang="en-US" sz="4400" spc="-25" dirty="0">
                <a:latin typeface="Calisto MT" panose="02040603050505030304" pitchFamily="18" charset="0"/>
              </a:rPr>
              <a:t> </a:t>
            </a:r>
            <a:r>
              <a:rPr lang="en-US" sz="4400" spc="145" dirty="0">
                <a:latin typeface="Calisto MT" panose="02040603050505030304" pitchFamily="18" charset="0"/>
              </a:rPr>
              <a:t>place</a:t>
            </a:r>
            <a:r>
              <a:rPr lang="en-US" sz="4400" spc="-30" dirty="0">
                <a:latin typeface="Calisto MT" panose="02040603050505030304" pitchFamily="18" charset="0"/>
              </a:rPr>
              <a:t> </a:t>
            </a:r>
            <a:r>
              <a:rPr lang="en-US" sz="4400" spc="125" dirty="0">
                <a:latin typeface="Calisto MT" panose="02040603050505030304" pitchFamily="18" charset="0"/>
              </a:rPr>
              <a:t>along</a:t>
            </a:r>
            <a:r>
              <a:rPr lang="en-US" sz="4400" spc="-20" dirty="0">
                <a:latin typeface="Calisto MT" panose="02040603050505030304" pitchFamily="18" charset="0"/>
              </a:rPr>
              <a:t> </a:t>
            </a:r>
            <a:r>
              <a:rPr lang="en-US" sz="4400" spc="170" dirty="0">
                <a:latin typeface="Calisto MT" panose="02040603050505030304" pitchFamily="18" charset="0"/>
              </a:rPr>
              <a:t>with</a:t>
            </a:r>
            <a:r>
              <a:rPr lang="en-US" sz="4400" spc="-25" dirty="0">
                <a:latin typeface="Calisto MT" panose="02040603050505030304" pitchFamily="18" charset="0"/>
              </a:rPr>
              <a:t> </a:t>
            </a:r>
            <a:r>
              <a:rPr lang="en-US" sz="4400" spc="145" dirty="0">
                <a:latin typeface="Calisto MT" panose="02040603050505030304" pitchFamily="18" charset="0"/>
              </a:rPr>
              <a:t>kitchen,</a:t>
            </a:r>
            <a:r>
              <a:rPr lang="en-US" sz="4400" spc="-25" dirty="0">
                <a:latin typeface="Calisto MT" panose="02040603050505030304" pitchFamily="18" charset="0"/>
              </a:rPr>
              <a:t> </a:t>
            </a:r>
            <a:r>
              <a:rPr lang="en-US" sz="4400" spc="135" dirty="0">
                <a:latin typeface="Calisto MT" panose="02040603050505030304" pitchFamily="18" charset="0"/>
              </a:rPr>
              <a:t>cafeteria,  </a:t>
            </a:r>
            <a:r>
              <a:rPr lang="en-US" sz="4400" spc="145" dirty="0">
                <a:latin typeface="Calisto MT" panose="02040603050505030304" pitchFamily="18" charset="0"/>
              </a:rPr>
              <a:t>pantries </a:t>
            </a:r>
            <a:r>
              <a:rPr lang="en-US" sz="4400" spc="150" dirty="0">
                <a:latin typeface="Calisto MT" panose="02040603050505030304" pitchFamily="18" charset="0"/>
              </a:rPr>
              <a:t>etc. </a:t>
            </a:r>
            <a:r>
              <a:rPr lang="en-US" sz="4400" spc="145" dirty="0">
                <a:latin typeface="Calisto MT" panose="02040603050505030304" pitchFamily="18" charset="0"/>
              </a:rPr>
              <a:t>free </a:t>
            </a:r>
            <a:r>
              <a:rPr lang="en-US" sz="4400" spc="130" dirty="0">
                <a:latin typeface="Calisto MT" panose="02040603050505030304" pitchFamily="18" charset="0"/>
              </a:rPr>
              <a:t>of </a:t>
            </a:r>
            <a:r>
              <a:rPr lang="en-US" sz="4400" spc="110" dirty="0">
                <a:latin typeface="Calisto MT" panose="02040603050505030304" pitchFamily="18" charset="0"/>
              </a:rPr>
              <a:t>all </a:t>
            </a:r>
            <a:r>
              <a:rPr lang="en-US" sz="4400" spc="135" dirty="0">
                <a:latin typeface="Calisto MT" panose="02040603050505030304" pitchFamily="18" charset="0"/>
              </a:rPr>
              <a:t>pests </a:t>
            </a:r>
            <a:r>
              <a:rPr lang="en-US" sz="4400" spc="240" dirty="0">
                <a:latin typeface="Calisto MT" panose="02040603050505030304" pitchFamily="18" charset="0"/>
              </a:rPr>
              <a:t>&amp; </a:t>
            </a:r>
            <a:r>
              <a:rPr lang="en-US" sz="4400" spc="155" dirty="0">
                <a:latin typeface="Calisto MT" panose="02040603050505030304" pitchFamily="18" charset="0"/>
              </a:rPr>
              <a:t>rodents </a:t>
            </a:r>
            <a:r>
              <a:rPr lang="en-US" sz="4400" spc="50" dirty="0">
                <a:latin typeface="Calisto MT" panose="02040603050505030304" pitchFamily="18" charset="0"/>
              </a:rPr>
              <a:t>( </a:t>
            </a:r>
            <a:r>
              <a:rPr lang="en-US" sz="4400" spc="110" dirty="0">
                <a:latin typeface="Calisto MT" panose="02040603050505030304" pitchFamily="18" charset="0"/>
              </a:rPr>
              <a:t>one </a:t>
            </a:r>
            <a:r>
              <a:rPr lang="en-US" sz="4400" spc="150" dirty="0">
                <a:latin typeface="Calisto MT" panose="02040603050505030304" pitchFamily="18" charset="0"/>
              </a:rPr>
              <a:t>can </a:t>
            </a:r>
            <a:r>
              <a:rPr lang="en-US" sz="4400" spc="145" dirty="0">
                <a:latin typeface="Calisto MT" panose="02040603050505030304" pitchFamily="18" charset="0"/>
              </a:rPr>
              <a:t>well</a:t>
            </a:r>
            <a:r>
              <a:rPr lang="en-US" sz="4400" spc="-210" dirty="0">
                <a:latin typeface="Calisto MT" panose="02040603050505030304" pitchFamily="18" charset="0"/>
              </a:rPr>
              <a:t> </a:t>
            </a:r>
            <a:r>
              <a:rPr lang="en-US" sz="4400" spc="125" dirty="0">
                <a:latin typeface="Calisto MT" panose="02040603050505030304" pitchFamily="18" charset="0"/>
              </a:rPr>
              <a:t>imagine  </a:t>
            </a:r>
            <a:r>
              <a:rPr lang="en-US" sz="4400" spc="140" dirty="0">
                <a:latin typeface="Calisto MT" panose="02040603050505030304" pitchFamily="18" charset="0"/>
              </a:rPr>
              <a:t>the </a:t>
            </a:r>
            <a:r>
              <a:rPr lang="en-US" sz="4400" spc="125" dirty="0">
                <a:latin typeface="Calisto MT" panose="02040603050505030304" pitchFamily="18" charset="0"/>
              </a:rPr>
              <a:t>colossal </a:t>
            </a:r>
            <a:r>
              <a:rPr lang="en-US" sz="4400" spc="120" dirty="0">
                <a:latin typeface="Calisto MT" panose="02040603050505030304" pitchFamily="18" charset="0"/>
              </a:rPr>
              <a:t>damage </a:t>
            </a:r>
            <a:r>
              <a:rPr lang="en-US" sz="4400" spc="165" dirty="0">
                <a:latin typeface="Calisto MT" panose="02040603050505030304" pitchFamily="18" charset="0"/>
              </a:rPr>
              <a:t>which </a:t>
            </a:r>
            <a:r>
              <a:rPr lang="en-US" sz="4400" spc="155" dirty="0">
                <a:latin typeface="Calisto MT" panose="02040603050505030304" pitchFamily="18" charset="0"/>
              </a:rPr>
              <a:t>can </a:t>
            </a:r>
            <a:r>
              <a:rPr lang="en-US" sz="4400" spc="130" dirty="0">
                <a:latin typeface="Calisto MT" panose="02040603050505030304" pitchFamily="18" charset="0"/>
              </a:rPr>
              <a:t>be </a:t>
            </a:r>
            <a:r>
              <a:rPr lang="en-US" sz="4400" spc="135" dirty="0">
                <a:latin typeface="Calisto MT" panose="02040603050505030304" pitchFamily="18" charset="0"/>
              </a:rPr>
              <a:t>caused </a:t>
            </a:r>
            <a:r>
              <a:rPr lang="en-US" sz="4400" spc="140" dirty="0">
                <a:latin typeface="Calisto MT" panose="02040603050505030304" pitchFamily="18" charset="0"/>
              </a:rPr>
              <a:t>by </a:t>
            </a:r>
            <a:r>
              <a:rPr lang="en-US" sz="4400" spc="95" dirty="0">
                <a:latin typeface="Calisto MT" panose="02040603050505030304" pitchFamily="18" charset="0"/>
              </a:rPr>
              <a:t>a </a:t>
            </a:r>
            <a:r>
              <a:rPr lang="en-US" sz="4400" spc="160" dirty="0">
                <a:latin typeface="Calisto MT" panose="02040603050505030304" pitchFamily="18" charset="0"/>
              </a:rPr>
              <a:t>rodent </a:t>
            </a:r>
            <a:r>
              <a:rPr lang="en-US" sz="4400" spc="5" dirty="0">
                <a:latin typeface="Calisto MT" panose="02040603050505030304" pitchFamily="18" charset="0"/>
              </a:rPr>
              <a:t>/ </a:t>
            </a:r>
            <a:r>
              <a:rPr lang="en-US" sz="4400" spc="145" dirty="0">
                <a:latin typeface="Calisto MT" panose="02040603050505030304" pitchFamily="18" charset="0"/>
              </a:rPr>
              <a:t>mice  </a:t>
            </a:r>
            <a:r>
              <a:rPr lang="en-US" sz="4400" spc="140" dirty="0">
                <a:latin typeface="Calisto MT" panose="02040603050505030304" pitchFamily="18" charset="0"/>
              </a:rPr>
              <a:t>by</a:t>
            </a:r>
            <a:r>
              <a:rPr lang="en-US" sz="4400" spc="-90" dirty="0">
                <a:latin typeface="Calisto MT" panose="02040603050505030304" pitchFamily="18" charset="0"/>
              </a:rPr>
              <a:t> </a:t>
            </a:r>
            <a:r>
              <a:rPr lang="en-US" sz="4400" spc="125" dirty="0">
                <a:latin typeface="Calisto MT" panose="02040603050505030304" pitchFamily="18" charset="0"/>
              </a:rPr>
              <a:t>nibbling/</a:t>
            </a:r>
            <a:r>
              <a:rPr lang="en-US" sz="4400" spc="575" dirty="0">
                <a:latin typeface="Calisto MT" panose="02040603050505030304" pitchFamily="18" charset="0"/>
              </a:rPr>
              <a:t> </a:t>
            </a:r>
            <a:r>
              <a:rPr lang="en-US" sz="4400" spc="150" dirty="0">
                <a:latin typeface="Calisto MT" panose="02040603050505030304" pitchFamily="18" charset="0"/>
              </a:rPr>
              <a:t>gnawing</a:t>
            </a:r>
            <a:r>
              <a:rPr lang="en-US" sz="4400" spc="-90" dirty="0">
                <a:latin typeface="Calisto MT" panose="02040603050505030304" pitchFamily="18" charset="0"/>
              </a:rPr>
              <a:t> </a:t>
            </a:r>
            <a:r>
              <a:rPr lang="en-US" sz="4400" spc="95" dirty="0">
                <a:latin typeface="Calisto MT" panose="02040603050505030304" pitchFamily="18" charset="0"/>
              </a:rPr>
              <a:t>a</a:t>
            </a:r>
            <a:r>
              <a:rPr lang="en-US" sz="4400" spc="-80" dirty="0">
                <a:latin typeface="Calisto MT" panose="02040603050505030304" pitchFamily="18" charset="0"/>
              </a:rPr>
              <a:t> </a:t>
            </a:r>
            <a:r>
              <a:rPr lang="en-US" sz="4400" spc="140" dirty="0">
                <a:latin typeface="Calisto MT" panose="02040603050505030304" pitchFamily="18" charset="0"/>
              </a:rPr>
              <a:t>data</a:t>
            </a:r>
            <a:r>
              <a:rPr lang="en-US" sz="4400" spc="-90" dirty="0">
                <a:latin typeface="Calisto MT" panose="02040603050505030304" pitchFamily="18" charset="0"/>
              </a:rPr>
              <a:t> </a:t>
            </a:r>
            <a:r>
              <a:rPr lang="en-US" sz="4400" spc="145" dirty="0">
                <a:latin typeface="Calisto MT" panose="02040603050505030304" pitchFamily="18" charset="0"/>
              </a:rPr>
              <a:t>cable</a:t>
            </a:r>
            <a:r>
              <a:rPr lang="en-US" sz="4400" spc="-100" dirty="0">
                <a:latin typeface="Calisto MT" panose="02040603050505030304" pitchFamily="18" charset="0"/>
              </a:rPr>
              <a:t> </a:t>
            </a:r>
            <a:r>
              <a:rPr lang="en-US" sz="4400" spc="120" dirty="0">
                <a:latin typeface="Calisto MT" panose="02040603050505030304" pitchFamily="18" charset="0"/>
              </a:rPr>
              <a:t>in</a:t>
            </a:r>
            <a:r>
              <a:rPr lang="en-US" sz="4400" spc="-80" dirty="0">
                <a:latin typeface="Calisto MT" panose="02040603050505030304" pitchFamily="18" charset="0"/>
              </a:rPr>
              <a:t> </a:t>
            </a:r>
            <a:r>
              <a:rPr lang="en-US" sz="4400" spc="105" dirty="0">
                <a:latin typeface="Calisto MT" panose="02040603050505030304" pitchFamily="18" charset="0"/>
              </a:rPr>
              <a:t>an</a:t>
            </a:r>
            <a:r>
              <a:rPr lang="en-US" sz="4400" spc="-90" dirty="0">
                <a:latin typeface="Calisto MT" panose="02040603050505030304" pitchFamily="18" charset="0"/>
              </a:rPr>
              <a:t> </a:t>
            </a:r>
            <a:r>
              <a:rPr lang="en-US" sz="4400" spc="145" dirty="0">
                <a:latin typeface="Calisto MT" panose="02040603050505030304" pitchFamily="18" charset="0"/>
              </a:rPr>
              <a:t>office</a:t>
            </a:r>
            <a:r>
              <a:rPr lang="en-US" sz="4400" spc="-95" dirty="0">
                <a:latin typeface="Calisto MT" panose="02040603050505030304" pitchFamily="18" charset="0"/>
              </a:rPr>
              <a:t> </a:t>
            </a:r>
            <a:r>
              <a:rPr lang="en-US" sz="4400" spc="140" dirty="0">
                <a:latin typeface="Calisto MT" panose="02040603050505030304" pitchFamily="18" charset="0"/>
              </a:rPr>
              <a:t>space.</a:t>
            </a:r>
            <a:endParaRPr lang="en-IN" sz="4400" dirty="0">
              <a:latin typeface="Calisto MT" panose="02040603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6F79D-C24A-BD04-526E-A4EF90231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36" y="6314691"/>
            <a:ext cx="4241103" cy="424110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B0915-4EAC-8A62-BA5D-E0F0C2E45F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788" y="1457498"/>
            <a:ext cx="6574487" cy="920395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1B6C2-C60A-EE5F-62C8-32C6B6C4E0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D7DE8-1ACD-715A-45ED-21404383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E3ACE9-F5B1-B0AC-66CC-445B368AB6AD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84153-82B9-0339-28F0-61142BA07A52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Mechanized Laundry Services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1BE70-62FC-44D0-0E3D-00C7071695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415" y="7097293"/>
            <a:ext cx="3245547" cy="3245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03861-F263-3961-BC97-0CB10B42AA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8" y="2428141"/>
            <a:ext cx="9689126" cy="6459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E20D0-DDB1-42BC-0E93-AA8654B93A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83FC9-37EB-3116-602A-713B0FDA4C12}"/>
              </a:ext>
            </a:extLst>
          </p:cNvPr>
          <p:cNvSpPr txBox="1"/>
          <p:nvPr/>
        </p:nvSpPr>
        <p:spPr>
          <a:xfrm>
            <a:off x="11042650" y="3765024"/>
            <a:ext cx="84853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sto MT" panose="02040603050505030304" pitchFamily="18" charset="0"/>
              </a:rPr>
              <a:t>Management (Operation &amp; Maintenance) of mechanized laundry in  hospitality sector i.e. 5 Star hotels &amp; large camps/Campuses is  also included as part of IFM services of Loops .</a:t>
            </a:r>
          </a:p>
        </p:txBody>
      </p:sp>
      <p:pic>
        <p:nvPicPr>
          <p:cNvPr id="8196" name="Picture 4" descr="5 Star Images – Browse 232,947 Stock Photos, Vectors, and Video | Adobe  Stock">
            <a:extLst>
              <a:ext uri="{FF2B5EF4-FFF2-40B4-BE49-F238E27FC236}">
                <a16:creationId xmlns:a16="http://schemas.microsoft.com/office/drawing/2014/main" id="{5C3BA723-C5E8-17CC-E2A8-2A34E9995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9491" y="1262920"/>
            <a:ext cx="4307759" cy="239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7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080E-DC7A-577B-D627-2C4FCC84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09E672-264B-72D4-AC42-4E54B408F6AB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656EC-6729-5A10-4B93-A4664CF3D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B79EFE-56EB-43F0-5496-DDF64A58DC35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Pantry, Cafeteria, Catering &amp; Guesthouse Management Services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7B2FD-04A1-1688-F2D5-9B7A873076B1}"/>
              </a:ext>
            </a:extLst>
          </p:cNvPr>
          <p:cNvSpPr txBox="1"/>
          <p:nvPr/>
        </p:nvSpPr>
        <p:spPr>
          <a:xfrm>
            <a:off x="3117850" y="2127874"/>
            <a:ext cx="14097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listo MT" panose="02040603050505030304" pitchFamily="18" charset="0"/>
              </a:rPr>
              <a:t>A decent, hygienic &amp; composite pantry, vending service, cafeteria  &amp; mess management .also falls under the preview of IFM.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97E8A9-B826-4310-9465-D37B6A47C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86" y="4701114"/>
            <a:ext cx="8828727" cy="599850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4" name="Picture 6" descr="A restaurant chef in a white uniform prepares food in the kitchen. A  professional chef i">
            <a:extLst>
              <a:ext uri="{FF2B5EF4-FFF2-40B4-BE49-F238E27FC236}">
                <a16:creationId xmlns:a16="http://schemas.microsoft.com/office/drawing/2014/main" id="{0CEAB32E-0DFA-9E34-C9C3-9FE9D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470063"/>
            <a:ext cx="1524000" cy="182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2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F5E0B-93B8-4409-52D2-D99A25EB7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A6A433-72F1-5945-B46C-67F9382240C5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2F2BD-F86F-9627-8A10-637434490E0F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Civil Services</a:t>
            </a:r>
            <a:endParaRPr lang="en-IN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9218" name="Picture 2" descr="CIVIL Engineering Services at ₹ 110/sq ft in Ahmedabad | ID: 21297632797">
            <a:extLst>
              <a:ext uri="{FF2B5EF4-FFF2-40B4-BE49-F238E27FC236}">
                <a16:creationId xmlns:a16="http://schemas.microsoft.com/office/drawing/2014/main" id="{60993D20-C478-A2D7-9AB0-BAD85C19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850" y="6484314"/>
            <a:ext cx="4216302" cy="421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D0628-BF1C-16B1-104B-DEB13C04427E}"/>
              </a:ext>
            </a:extLst>
          </p:cNvPr>
          <p:cNvSpPr txBox="1"/>
          <p:nvPr/>
        </p:nvSpPr>
        <p:spPr>
          <a:xfrm>
            <a:off x="263886" y="6918501"/>
            <a:ext cx="16722364" cy="403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685" marR="0" lvl="0" indent="-26162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9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Resolving</a:t>
            </a:r>
            <a:r>
              <a:rPr kumimoji="0" lang="en-US" sz="3200" b="0" i="0" u="none" strike="noStrike" kern="1200" cap="none" spc="-7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design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development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problems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273685" marR="0" lvl="0" indent="-2616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9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Managing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budgets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project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3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resources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273685" marR="440055" lvl="0" indent="-261620" algn="l" defTabSz="914400" rtl="0" eaLnBrk="1" fontAlgn="auto" latinLnBrk="0" hangingPunct="1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Scheduling</a:t>
            </a:r>
            <a:r>
              <a:rPr kumimoji="0" lang="en-US" sz="3200" b="0" i="0" u="none" strike="noStrike" kern="1200" cap="none" spc="-7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material</a:t>
            </a:r>
            <a:r>
              <a:rPr kumimoji="0" lang="en-US" sz="3200" b="0" i="0" u="none" strike="noStrike" kern="1200" cap="none" spc="-6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7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equipment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purchases</a:t>
            </a:r>
            <a:r>
              <a:rPr kumimoji="0" lang="en-US" sz="3200" b="0" i="0" u="none" strike="noStrike" kern="1200" cap="none" spc="-7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  deliveries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273685" marR="1397000" lvl="0" indent="-261620" algn="l" defTabSz="914400" rtl="0" eaLnBrk="1" fontAlgn="auto" latinLnBrk="0" hangingPunct="1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9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Making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sure</a:t>
            </a:r>
            <a:r>
              <a:rPr kumimoji="0" lang="en-US" sz="3200" b="0" i="0" u="none" strike="noStrike" kern="1200" cap="none" spc="-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the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project</a:t>
            </a:r>
            <a:r>
              <a:rPr kumimoji="0" lang="en-US" sz="3200" b="0" i="0" u="none" strike="noStrike" kern="1200" cap="none" spc="-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complies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3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with</a:t>
            </a:r>
            <a:r>
              <a:rPr kumimoji="0" lang="en-US" sz="3200" b="0" i="0" u="none" strike="noStrike" kern="1200" cap="none" spc="-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legal  </a:t>
            </a: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requirements,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especially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health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safety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273685" marR="5080" lvl="0" indent="-261620" algn="l" defTabSz="914400" rtl="0" eaLnBrk="1" fontAlgn="auto" latinLnBrk="0" hangingPunct="1">
              <a:lnSpc>
                <a:spcPct val="1006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10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Assessing</a:t>
            </a:r>
            <a:r>
              <a:rPr kumimoji="0" lang="en-US" sz="3200" b="0" i="0" u="none" strike="noStrike" kern="1200" cap="none" spc="-7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the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sustainability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environmental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3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impact 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of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3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projects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273685" marR="492125" lvl="0" indent="-261620" algn="l" defTabSz="914400" rtl="0" eaLnBrk="1" fontAlgn="auto" latinLnBrk="0" hangingPunct="1">
              <a:lnSpc>
                <a:spcPct val="1006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Ensuring</a:t>
            </a:r>
            <a:r>
              <a:rPr kumimoji="0" lang="en-US" sz="3200" b="0" i="0" u="none" strike="noStrike" kern="1200" cap="none" spc="-6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3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projects</a:t>
            </a:r>
            <a:r>
              <a:rPr kumimoji="0" lang="en-US" sz="3200" b="0" i="0" u="none" strike="noStrike" kern="1200" cap="none" spc="-3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run</a:t>
            </a:r>
            <a:r>
              <a:rPr kumimoji="0" lang="en-US" sz="3200" b="0" i="0" u="none" strike="noStrike" kern="1200" cap="none" spc="-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smoothly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structures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3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are 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completed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within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3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budget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on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time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</p:txBody>
      </p:sp>
      <p:pic>
        <p:nvPicPr>
          <p:cNvPr id="9220" name="Picture 4" descr="Explore Civil Engineering Services: Design, Surveying &amp; More">
            <a:extLst>
              <a:ext uri="{FF2B5EF4-FFF2-40B4-BE49-F238E27FC236}">
                <a16:creationId xmlns:a16="http://schemas.microsoft.com/office/drawing/2014/main" id="{E55C5E26-AD14-B935-7BAE-19DB4271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3865"/>
            <a:ext cx="8695583" cy="543634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9B8EA-72BE-8850-5CAA-F1A412564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DEF14D-D941-5226-C944-1CD799BE1CC8}"/>
              </a:ext>
            </a:extLst>
          </p:cNvPr>
          <p:cNvSpPr txBox="1"/>
          <p:nvPr/>
        </p:nvSpPr>
        <p:spPr>
          <a:xfrm>
            <a:off x="8112414" y="2425247"/>
            <a:ext cx="12531436" cy="4040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685" marR="19685" lvl="0" indent="-261620" algn="l" defTabSz="914400" rtl="0" eaLnBrk="1" fontAlgn="auto" latinLnBrk="0" hangingPunct="1">
              <a:lnSpc>
                <a:spcPct val="1006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Undertaking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technical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6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feasibility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studies</a:t>
            </a:r>
            <a:r>
              <a:rPr kumimoji="0" lang="en-US" sz="3200" b="0" i="0" u="none" strike="noStrike" kern="1200" cap="none" spc="-6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including 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site</a:t>
            </a:r>
            <a:r>
              <a:rPr kumimoji="0" lang="en-US" sz="3200" b="0" i="0" u="none" strike="noStrike" kern="1200" cap="none" spc="-7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investigations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273685" marR="440055" lvl="0" indent="-261620" algn="l" defTabSz="914400" rtl="0" eaLnBrk="1" fontAlgn="auto" latinLnBrk="0" hangingPunct="1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Using</a:t>
            </a:r>
            <a:r>
              <a:rPr kumimoji="0" lang="en-US" sz="3200" b="0" i="0" u="none" strike="noStrike" kern="1200" cap="none" spc="-7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8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</a:t>
            </a:r>
            <a:r>
              <a:rPr kumimoji="0" lang="en-US" sz="3200" b="0" i="0" u="none" strike="noStrike" kern="1200" cap="none" spc="-6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range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of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computer</a:t>
            </a:r>
            <a:r>
              <a:rPr kumimoji="0" lang="en-US" sz="3200" b="0" i="0" u="none" strike="noStrike" kern="1200" cap="none" spc="-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3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software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for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developing 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detailed</a:t>
            </a:r>
            <a:r>
              <a:rPr kumimoji="0" lang="en-US" sz="3200" b="0" i="0" u="none" strike="noStrike" kern="1200" cap="none" spc="-6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designs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273685" marR="0" lvl="0" indent="-2616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Undertaking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complex</a:t>
            </a:r>
            <a:r>
              <a:rPr kumimoji="0" lang="en-US" sz="3200" b="0" i="0" u="none" strike="noStrike" kern="1200" cap="none" spc="-229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calculations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273685" marR="686435" lvl="0" indent="-261620" algn="l" defTabSz="914400" rtl="0" eaLnBrk="1" fontAlgn="auto" latinLnBrk="0" hangingPunct="1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10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liaising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3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with</a:t>
            </a:r>
            <a:r>
              <a:rPr kumimoji="0" lang="en-US" sz="3200" b="0" i="0" u="none" strike="noStrike" kern="1200" cap="none" spc="-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clients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8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variety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of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professionals  </a:t>
            </a: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including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architects</a:t>
            </a:r>
            <a:r>
              <a:rPr kumimoji="0" lang="en-US" sz="3200" b="0" i="0" u="none" strike="noStrike" kern="1200" cap="none" spc="-39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subcontractors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273685" marR="946150" lvl="0" indent="-261620" algn="l" defTabSz="914400" rtl="0" eaLnBrk="1" fontAlgn="auto" latinLnBrk="0" hangingPunct="1">
              <a:lnSpc>
                <a:spcPct val="1006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>
                <a:tab pos="273685" algn="l"/>
                <a:tab pos="274320" algn="l"/>
              </a:tabLst>
              <a:defRPr/>
            </a:pPr>
            <a:r>
              <a:rPr kumimoji="0" lang="en-US" sz="3200" b="0" i="0" u="none" strike="noStrike" kern="1200" cap="none" spc="10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Compiling</a:t>
            </a: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job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specs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and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supervising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tendering </a:t>
            </a:r>
            <a:r>
              <a:rPr kumimoji="0" lang="en-US" sz="3200" b="0" i="0" u="none" strike="noStrike" kern="1200" cap="none" spc="135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procedures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9C1C22-5C9E-9390-91A7-2FDB920AB5ED}"/>
              </a:ext>
            </a:extLst>
          </p:cNvPr>
          <p:cNvSpPr/>
          <p:nvPr/>
        </p:nvSpPr>
        <p:spPr>
          <a:xfrm>
            <a:off x="4178922" y="1328923"/>
            <a:ext cx="117958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sto MT" panose="02040603050505030304" pitchFamily="18" charset="0"/>
              </a:rPr>
              <a:t>Our </a:t>
            </a:r>
            <a:r>
              <a:rPr lang="en-IN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sto MT" panose="02040603050505030304" pitchFamily="18" charset="0"/>
              </a:rPr>
              <a:t>Focus on Quality, Safety and Budget Work</a:t>
            </a:r>
            <a:endParaRPr 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32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E05C-27A1-29BB-ED47-CA085610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FB864-A67A-93E0-966B-54EA0F8AB3FD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C2E8F-680C-5DA7-7F75-399E0EC4A8AF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MEP Services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AF9BC-72AC-066B-284A-B0FED4896258}"/>
              </a:ext>
            </a:extLst>
          </p:cNvPr>
          <p:cNvSpPr txBox="1"/>
          <p:nvPr/>
        </p:nvSpPr>
        <p:spPr>
          <a:xfrm>
            <a:off x="4032250" y="1296877"/>
            <a:ext cx="126800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Mechanical, Electrical, and Plumbing services</a:t>
            </a:r>
            <a:endParaRPr lang="en-IN" sz="4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A8C9D-7298-6887-6E84-BE4DCF30B2A1}"/>
              </a:ext>
            </a:extLst>
          </p:cNvPr>
          <p:cNvSpPr txBox="1"/>
          <p:nvPr/>
        </p:nvSpPr>
        <p:spPr>
          <a:xfrm>
            <a:off x="263886" y="2457450"/>
            <a:ext cx="10418645" cy="746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95"/>
              </a:spcBef>
            </a:pPr>
            <a:r>
              <a:rPr lang="en-US" sz="2800" spc="114" dirty="0">
                <a:latin typeface="Calisto MT" panose="02040603050505030304" pitchFamily="18" charset="0"/>
                <a:cs typeface="Arial"/>
              </a:rPr>
              <a:t>        Our </a:t>
            </a:r>
            <a:r>
              <a:rPr lang="en-US" sz="2800" spc="120" dirty="0">
                <a:latin typeface="Calisto MT" panose="02040603050505030304" pitchFamily="18" charset="0"/>
                <a:cs typeface="Arial"/>
              </a:rPr>
              <a:t>focus </a:t>
            </a:r>
            <a:r>
              <a:rPr lang="en-US" sz="2800" spc="90" dirty="0">
                <a:latin typeface="Calisto MT" panose="02040603050505030304" pitchFamily="18" charset="0"/>
                <a:cs typeface="Arial"/>
              </a:rPr>
              <a:t>is </a:t>
            </a:r>
            <a:r>
              <a:rPr lang="en-US" sz="2800" spc="100" dirty="0">
                <a:latin typeface="Calisto MT" panose="02040603050505030304" pitchFamily="18" charset="0"/>
                <a:cs typeface="Arial"/>
              </a:rPr>
              <a:t>on minimizing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maintenance </a:t>
            </a:r>
            <a:r>
              <a:rPr lang="en-US" sz="2800" spc="125" dirty="0">
                <a:latin typeface="Calisto MT" panose="02040603050505030304" pitchFamily="18" charset="0"/>
                <a:cs typeface="Arial"/>
              </a:rPr>
              <a:t>costs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and optimizing </a:t>
            </a:r>
            <a:r>
              <a:rPr lang="en-US" sz="2800" spc="114" dirty="0">
                <a:latin typeface="Calisto MT" panose="02040603050505030304" pitchFamily="18" charset="0"/>
                <a:cs typeface="Arial"/>
              </a:rPr>
              <a:t>plant  </a:t>
            </a:r>
            <a:r>
              <a:rPr lang="en-US" sz="2800" spc="95" dirty="0">
                <a:latin typeface="Calisto MT" panose="02040603050505030304" pitchFamily="18" charset="0"/>
                <a:cs typeface="Arial"/>
              </a:rPr>
              <a:t>availability, </a:t>
            </a:r>
            <a:r>
              <a:rPr lang="en-US" sz="2800" spc="135" dirty="0">
                <a:latin typeface="Calisto MT" panose="02040603050505030304" pitchFamily="18" charset="0"/>
                <a:cs typeface="Arial"/>
              </a:rPr>
              <a:t>with </a:t>
            </a:r>
            <a:r>
              <a:rPr lang="en-US" sz="2800" spc="114" dirty="0">
                <a:latin typeface="Calisto MT" panose="02040603050505030304" pitchFamily="18" charset="0"/>
                <a:cs typeface="Arial"/>
              </a:rPr>
              <a:t>the </a:t>
            </a:r>
            <a:r>
              <a:rPr lang="en-US" sz="2800" spc="100" dirty="0">
                <a:latin typeface="Calisto MT" panose="02040603050505030304" pitchFamily="18" charset="0"/>
                <a:cs typeface="Arial"/>
              </a:rPr>
              <a:t>emphasis on safety. </a:t>
            </a:r>
            <a:r>
              <a:rPr lang="en-US" sz="2800" spc="40" dirty="0">
                <a:latin typeface="Calisto MT" panose="02040603050505030304" pitchFamily="18" charset="0"/>
                <a:cs typeface="Arial"/>
              </a:rPr>
              <a:t>We </a:t>
            </a:r>
            <a:r>
              <a:rPr lang="en-US" sz="2800" spc="120" dirty="0">
                <a:latin typeface="Calisto MT" panose="02040603050505030304" pitchFamily="18" charset="0"/>
                <a:cs typeface="Arial"/>
              </a:rPr>
              <a:t>firmly </a:t>
            </a:r>
            <a:r>
              <a:rPr lang="en-US" sz="2800" spc="95" dirty="0">
                <a:latin typeface="Calisto MT" panose="02040603050505030304" pitchFamily="18" charset="0"/>
                <a:cs typeface="Arial"/>
              </a:rPr>
              <a:t>believe in 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maintaining </a:t>
            </a:r>
            <a:r>
              <a:rPr lang="en-US" sz="2800" spc="90" dirty="0">
                <a:latin typeface="Calisto MT" panose="02040603050505030304" pitchFamily="18" charset="0"/>
                <a:cs typeface="Arial"/>
              </a:rPr>
              <a:t>an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absolutely </a:t>
            </a:r>
            <a:r>
              <a:rPr lang="en-US" sz="2800" spc="85" dirty="0">
                <a:latin typeface="Calisto MT" panose="02040603050505030304" pitchFamily="18" charset="0"/>
                <a:cs typeface="Arial"/>
              </a:rPr>
              <a:t>safe </a:t>
            </a:r>
            <a:r>
              <a:rPr lang="en-US" sz="2800" spc="145" dirty="0">
                <a:latin typeface="Calisto MT" panose="02040603050505030304" pitchFamily="18" charset="0"/>
                <a:cs typeface="Arial"/>
              </a:rPr>
              <a:t>working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environment. </a:t>
            </a:r>
            <a:r>
              <a:rPr lang="en-US" sz="2800" spc="125" dirty="0">
                <a:latin typeface="Calisto MT" panose="02040603050505030304" pitchFamily="18" charset="0"/>
                <a:cs typeface="Arial"/>
              </a:rPr>
              <a:t>Towards </a:t>
            </a:r>
            <a:r>
              <a:rPr lang="en-US" sz="2800" spc="114" dirty="0">
                <a:latin typeface="Calisto MT" panose="02040603050505030304" pitchFamily="18" charset="0"/>
                <a:cs typeface="Arial"/>
              </a:rPr>
              <a:t>this  </a:t>
            </a:r>
            <a:r>
              <a:rPr lang="en-US" sz="2800" spc="100" dirty="0">
                <a:latin typeface="Calisto MT" panose="02040603050505030304" pitchFamily="18" charset="0"/>
                <a:cs typeface="Arial"/>
              </a:rPr>
              <a:t>end, </a:t>
            </a:r>
            <a:r>
              <a:rPr lang="en-US" sz="2800" spc="140" dirty="0">
                <a:latin typeface="Calisto MT" panose="02040603050505030304" pitchFamily="18" charset="0"/>
                <a:cs typeface="Arial"/>
              </a:rPr>
              <a:t>our </a:t>
            </a:r>
            <a:r>
              <a:rPr lang="en-US" sz="2800" spc="85" dirty="0">
                <a:latin typeface="Calisto MT" panose="02040603050505030304" pitchFamily="18" charset="0"/>
                <a:cs typeface="Arial"/>
              </a:rPr>
              <a:t>Safety </a:t>
            </a:r>
            <a:r>
              <a:rPr lang="en-US" sz="2800" spc="114" dirty="0">
                <a:latin typeface="Calisto MT" panose="02040603050505030304" pitchFamily="18" charset="0"/>
                <a:cs typeface="Arial"/>
              </a:rPr>
              <a:t>Department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continuously </a:t>
            </a:r>
            <a:r>
              <a:rPr lang="en-US" sz="2800" spc="114" dirty="0">
                <a:latin typeface="Calisto MT" panose="02040603050505030304" pitchFamily="18" charset="0"/>
                <a:cs typeface="Arial"/>
              </a:rPr>
              <a:t>trains,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motivates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and 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audits </a:t>
            </a:r>
            <a:r>
              <a:rPr lang="en-US" sz="2800" spc="114" dirty="0">
                <a:latin typeface="Calisto MT" panose="02040603050505030304" pitchFamily="18" charset="0"/>
                <a:cs typeface="Arial"/>
              </a:rPr>
              <a:t>the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sites </a:t>
            </a:r>
            <a:r>
              <a:rPr lang="en-US" sz="2800" spc="135" dirty="0">
                <a:latin typeface="Calisto MT" panose="02040603050505030304" pitchFamily="18" charset="0"/>
                <a:cs typeface="Arial"/>
              </a:rPr>
              <a:t>where </a:t>
            </a:r>
            <a:r>
              <a:rPr lang="en-US" sz="2800" spc="140" dirty="0">
                <a:latin typeface="Calisto MT" panose="02040603050505030304" pitchFamily="18" charset="0"/>
                <a:cs typeface="Arial"/>
              </a:rPr>
              <a:t>our </a:t>
            </a:r>
            <a:r>
              <a:rPr lang="en-US" sz="2800" spc="95" dirty="0">
                <a:latin typeface="Calisto MT" panose="02040603050505030304" pitchFamily="18" charset="0"/>
                <a:cs typeface="Arial"/>
              </a:rPr>
              <a:t>employees </a:t>
            </a:r>
            <a:r>
              <a:rPr lang="en-US" sz="2800" spc="150" dirty="0">
                <a:latin typeface="Calisto MT" panose="02040603050505030304" pitchFamily="18" charset="0"/>
                <a:cs typeface="Arial"/>
              </a:rPr>
              <a:t>work. </a:t>
            </a:r>
            <a:r>
              <a:rPr lang="en-US" sz="2800" spc="80" dirty="0">
                <a:latin typeface="Calisto MT" panose="02040603050505030304" pitchFamily="18" charset="0"/>
                <a:cs typeface="Arial"/>
              </a:rPr>
              <a:t>This </a:t>
            </a:r>
            <a:r>
              <a:rPr lang="en-US" sz="2800" spc="90" dirty="0">
                <a:latin typeface="Calisto MT" panose="02040603050505030304" pitchFamily="18" charset="0"/>
                <a:cs typeface="Arial"/>
              </a:rPr>
              <a:t>is </a:t>
            </a:r>
            <a:r>
              <a:rPr lang="en-US" sz="2800" spc="120" dirty="0">
                <a:latin typeface="Calisto MT" panose="02040603050505030304" pitchFamily="18" charset="0"/>
                <a:cs typeface="Arial"/>
              </a:rPr>
              <a:t>facilitated by  </a:t>
            </a:r>
            <a:r>
              <a:rPr lang="en-US" sz="2800" spc="100" dirty="0">
                <a:latin typeface="Calisto MT" panose="02040603050505030304" pitchFamily="18" charset="0"/>
                <a:cs typeface="Arial"/>
              </a:rPr>
              <a:t>well-established systems, </a:t>
            </a:r>
            <a:r>
              <a:rPr lang="en-US" sz="2800" spc="130" dirty="0">
                <a:latin typeface="Calisto MT" panose="02040603050505030304" pitchFamily="18" charset="0"/>
                <a:cs typeface="Arial"/>
              </a:rPr>
              <a:t>procedures, </a:t>
            </a:r>
            <a:r>
              <a:rPr lang="en-US" sz="2800" spc="95" dirty="0">
                <a:latin typeface="Calisto MT" panose="02040603050505030304" pitchFamily="18" charset="0"/>
                <a:cs typeface="Arial"/>
              </a:rPr>
              <a:t>manuals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and </a:t>
            </a:r>
            <a:r>
              <a:rPr lang="en-US" sz="2800" spc="170" dirty="0">
                <a:latin typeface="Calisto MT" panose="02040603050505030304" pitchFamily="18" charset="0"/>
                <a:cs typeface="Arial"/>
              </a:rPr>
              <a:t>work  </a:t>
            </a:r>
            <a:r>
              <a:rPr lang="en-US" sz="2800" spc="120" dirty="0">
                <a:latin typeface="Calisto MT" panose="02040603050505030304" pitchFamily="18" charset="0"/>
                <a:cs typeface="Arial"/>
              </a:rPr>
              <a:t>instructions.</a:t>
            </a:r>
            <a:r>
              <a:rPr lang="en-US" sz="2800" spc="-6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35" dirty="0">
                <a:latin typeface="Calisto MT" panose="02040603050505030304" pitchFamily="18" charset="0"/>
                <a:cs typeface="Arial"/>
              </a:rPr>
              <a:t>We</a:t>
            </a:r>
            <a:r>
              <a:rPr lang="en-US" sz="2800" spc="-4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90" dirty="0">
                <a:latin typeface="Calisto MT" panose="02040603050505030304" pitchFamily="18" charset="0"/>
                <a:cs typeface="Arial"/>
              </a:rPr>
              <a:t>also</a:t>
            </a:r>
            <a:r>
              <a:rPr lang="en-US" sz="2800" spc="-5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00" dirty="0">
                <a:latin typeface="Calisto MT" panose="02040603050505030304" pitchFamily="18" charset="0"/>
                <a:cs typeface="Arial"/>
              </a:rPr>
              <a:t>extend</a:t>
            </a:r>
            <a:r>
              <a:rPr lang="en-US" sz="2800" spc="-5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40" dirty="0">
                <a:latin typeface="Calisto MT" panose="02040603050505030304" pitchFamily="18" charset="0"/>
                <a:cs typeface="Arial"/>
              </a:rPr>
              <a:t>our</a:t>
            </a:r>
            <a:r>
              <a:rPr lang="en-US" sz="2800" spc="-5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35" dirty="0">
                <a:latin typeface="Calisto MT" panose="02040603050505030304" pitchFamily="18" charset="0"/>
                <a:cs typeface="Arial"/>
              </a:rPr>
              <a:t>support</a:t>
            </a:r>
            <a:r>
              <a:rPr lang="en-US" sz="2800" spc="-4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20" dirty="0">
                <a:latin typeface="Calisto MT" panose="02040603050505030304" pitchFamily="18" charset="0"/>
                <a:cs typeface="Arial"/>
              </a:rPr>
              <a:t>services</a:t>
            </a:r>
            <a:r>
              <a:rPr lang="en-US" sz="2800" spc="-6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30" dirty="0">
                <a:latin typeface="Calisto MT" panose="02040603050505030304" pitchFamily="18" charset="0"/>
                <a:cs typeface="Arial"/>
              </a:rPr>
              <a:t>to</a:t>
            </a:r>
            <a:r>
              <a:rPr lang="en-US" sz="280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pre-commissioning, </a:t>
            </a:r>
            <a:r>
              <a:rPr lang="en-US" sz="2800" spc="130" dirty="0">
                <a:latin typeface="Calisto MT" panose="02040603050505030304" pitchFamily="18" charset="0"/>
                <a:cs typeface="Arial"/>
              </a:rPr>
              <a:t>erection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and commissioning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of </a:t>
            </a:r>
            <a:r>
              <a:rPr lang="en-US" sz="2800" spc="150" dirty="0">
                <a:latin typeface="Calisto MT" panose="02040603050505030304" pitchFamily="18" charset="0"/>
                <a:cs typeface="Arial"/>
              </a:rPr>
              <a:t>power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plants,  and</a:t>
            </a:r>
            <a:r>
              <a:rPr lang="en-US" sz="2800" spc="-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25" dirty="0">
                <a:latin typeface="Calisto MT" panose="02040603050505030304" pitchFamily="18" charset="0"/>
                <a:cs typeface="Arial"/>
              </a:rPr>
              <a:t>shutdown</a:t>
            </a:r>
            <a:r>
              <a:rPr lang="en-US" sz="2800" spc="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14" dirty="0">
                <a:latin typeface="Calisto MT" panose="02040603050505030304" pitchFamily="18" charset="0"/>
                <a:cs typeface="Arial"/>
              </a:rPr>
              <a:t>services.</a:t>
            </a:r>
            <a:r>
              <a:rPr lang="en-US" sz="280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35" dirty="0">
                <a:latin typeface="Calisto MT" panose="02040603050505030304" pitchFamily="18" charset="0"/>
                <a:cs typeface="Arial"/>
              </a:rPr>
              <a:t>We</a:t>
            </a:r>
            <a:r>
              <a:rPr lang="en-US" sz="2800" spc="1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25" dirty="0">
                <a:latin typeface="Calisto MT" panose="02040603050505030304" pitchFamily="18" charset="0"/>
                <a:cs typeface="Arial"/>
              </a:rPr>
              <a:t>provide</a:t>
            </a:r>
            <a:r>
              <a:rPr lang="en-US" sz="2800" spc="1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20" dirty="0">
                <a:latin typeface="Calisto MT" panose="02040603050505030304" pitchFamily="18" charset="0"/>
                <a:cs typeface="Arial"/>
              </a:rPr>
              <a:t>clients</a:t>
            </a:r>
            <a:r>
              <a:rPr lang="en-US" sz="2800" spc="1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35" dirty="0">
                <a:latin typeface="Calisto MT" panose="02040603050505030304" pitchFamily="18" charset="0"/>
                <a:cs typeface="Arial"/>
              </a:rPr>
              <a:t>with</a:t>
            </a:r>
            <a:r>
              <a:rPr lang="en-US" sz="2800" spc="2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20" dirty="0">
                <a:latin typeface="Calisto MT" panose="02040603050505030304" pitchFamily="18" charset="0"/>
                <a:cs typeface="Arial"/>
              </a:rPr>
              <a:t>performance-based  operation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and maintenance </a:t>
            </a:r>
            <a:r>
              <a:rPr lang="en-US" sz="2800" spc="120" dirty="0">
                <a:latin typeface="Calisto MT" panose="02040603050505030304" pitchFamily="18" charset="0"/>
                <a:cs typeface="Arial"/>
              </a:rPr>
              <a:t>services </a:t>
            </a:r>
            <a:r>
              <a:rPr lang="en-US" sz="2800" spc="160" dirty="0">
                <a:latin typeface="Calisto MT" panose="02040603050505030304" pitchFamily="18" charset="0"/>
                <a:cs typeface="Arial"/>
              </a:rPr>
              <a:t>or </a:t>
            </a:r>
            <a:r>
              <a:rPr lang="en-US" sz="2800" spc="100" dirty="0">
                <a:latin typeface="Calisto MT" panose="02040603050505030304" pitchFamily="18" charset="0"/>
                <a:cs typeface="Arial"/>
              </a:rPr>
              <a:t>only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maintenance </a:t>
            </a:r>
            <a:r>
              <a:rPr lang="en-US" sz="2800" spc="120" dirty="0">
                <a:latin typeface="Calisto MT" panose="02040603050505030304" pitchFamily="18" charset="0"/>
                <a:cs typeface="Arial"/>
              </a:rPr>
              <a:t>services  </a:t>
            </a:r>
            <a:r>
              <a:rPr lang="en-US" sz="2800" spc="100" dirty="0">
                <a:latin typeface="Calisto MT" panose="02040603050505030304" pitchFamily="18" charset="0"/>
                <a:cs typeface="Arial"/>
              </a:rPr>
              <a:t>on</a:t>
            </a:r>
            <a:r>
              <a:rPr lang="en-US" sz="2800" spc="-7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80" dirty="0">
                <a:latin typeface="Calisto MT" panose="02040603050505030304" pitchFamily="18" charset="0"/>
                <a:cs typeface="Arial"/>
              </a:rPr>
              <a:t>a</a:t>
            </a:r>
            <a:r>
              <a:rPr lang="en-US" sz="2800" spc="-5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30" dirty="0">
                <a:latin typeface="Calisto MT" panose="02040603050505030304" pitchFamily="18" charset="0"/>
                <a:cs typeface="Arial"/>
              </a:rPr>
              <a:t>turnkey</a:t>
            </a:r>
            <a:r>
              <a:rPr lang="en-US" sz="2800" spc="-4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85" dirty="0">
                <a:latin typeface="Calisto MT" panose="02040603050505030304" pitchFamily="18" charset="0"/>
                <a:cs typeface="Arial"/>
              </a:rPr>
              <a:t>basis—all</a:t>
            </a:r>
            <a:r>
              <a:rPr lang="en-US" sz="2800" spc="-5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of</a:t>
            </a:r>
            <a:r>
              <a:rPr lang="en-US" sz="2800" spc="-6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40" dirty="0">
                <a:latin typeface="Calisto MT" panose="02040603050505030304" pitchFamily="18" charset="0"/>
                <a:cs typeface="Arial"/>
              </a:rPr>
              <a:t>which</a:t>
            </a:r>
            <a:r>
              <a:rPr lang="en-US" sz="2800" spc="-3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25" dirty="0">
                <a:latin typeface="Calisto MT" panose="02040603050505030304" pitchFamily="18" charset="0"/>
                <a:cs typeface="Arial"/>
              </a:rPr>
              <a:t>result</a:t>
            </a:r>
            <a:r>
              <a:rPr lang="en-US" sz="2800" spc="-5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90" dirty="0">
                <a:latin typeface="Calisto MT" panose="02040603050505030304" pitchFamily="18" charset="0"/>
                <a:cs typeface="Arial"/>
              </a:rPr>
              <a:t>in:</a:t>
            </a:r>
            <a:endParaRPr lang="en-US" sz="2800" dirty="0">
              <a:latin typeface="Calisto MT" panose="02040603050505030304" pitchFamily="18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800" dirty="0">
              <a:latin typeface="Calisto MT" panose="02040603050505030304" pitchFamily="18" charset="0"/>
              <a:cs typeface="Arial"/>
            </a:endParaRPr>
          </a:p>
          <a:p>
            <a:pPr marL="219710" indent="-207645">
              <a:lnSpc>
                <a:spcPct val="100000"/>
              </a:lnSpc>
              <a:buChar char="•"/>
              <a:tabLst>
                <a:tab pos="220345" algn="l"/>
              </a:tabLst>
            </a:pPr>
            <a:r>
              <a:rPr lang="en-US" sz="2800" spc="110" dirty="0">
                <a:latin typeface="Calisto MT" panose="02040603050505030304" pitchFamily="18" charset="0"/>
                <a:cs typeface="Arial"/>
              </a:rPr>
              <a:t>Optimum </a:t>
            </a:r>
            <a:r>
              <a:rPr lang="en-US" sz="2800" spc="114" dirty="0">
                <a:latin typeface="Calisto MT" panose="02040603050505030304" pitchFamily="18" charset="0"/>
                <a:cs typeface="Arial"/>
              </a:rPr>
              <a:t>plant</a:t>
            </a:r>
            <a:r>
              <a:rPr lang="en-US" sz="2800" spc="-22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95" dirty="0">
                <a:latin typeface="Calisto MT" panose="02040603050505030304" pitchFamily="18" charset="0"/>
                <a:cs typeface="Arial"/>
              </a:rPr>
              <a:t>availability</a:t>
            </a:r>
            <a:endParaRPr lang="en-US" sz="2800" dirty="0">
              <a:latin typeface="Calisto MT" panose="02040603050505030304" pitchFamily="18" charset="0"/>
              <a:cs typeface="Arial"/>
            </a:endParaRPr>
          </a:p>
          <a:p>
            <a:pPr marL="219710" indent="-207645">
              <a:lnSpc>
                <a:spcPct val="100000"/>
              </a:lnSpc>
              <a:buChar char="•"/>
              <a:tabLst>
                <a:tab pos="220345" algn="l"/>
              </a:tabLst>
            </a:pPr>
            <a:r>
              <a:rPr lang="en-US" sz="2800" spc="90" dirty="0">
                <a:latin typeface="Calisto MT" panose="02040603050505030304" pitchFamily="18" charset="0"/>
                <a:cs typeface="Arial"/>
              </a:rPr>
              <a:t>Minimization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of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maintenance</a:t>
            </a:r>
            <a:r>
              <a:rPr lang="en-US" sz="2800" spc="-33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35" dirty="0">
                <a:latin typeface="Calisto MT" panose="02040603050505030304" pitchFamily="18" charset="0"/>
                <a:cs typeface="Arial"/>
              </a:rPr>
              <a:t>cost</a:t>
            </a:r>
            <a:endParaRPr lang="en-US" sz="2800" dirty="0">
              <a:latin typeface="Calisto MT" panose="02040603050505030304" pitchFamily="18" charset="0"/>
              <a:cs typeface="Arial"/>
            </a:endParaRPr>
          </a:p>
          <a:p>
            <a:pPr marL="219710" indent="-207645">
              <a:lnSpc>
                <a:spcPct val="100000"/>
              </a:lnSpc>
              <a:buChar char="•"/>
              <a:tabLst>
                <a:tab pos="220345" algn="l"/>
              </a:tabLst>
            </a:pPr>
            <a:r>
              <a:rPr lang="en-US" sz="2800" spc="100" dirty="0">
                <a:latin typeface="Calisto MT" panose="02040603050505030304" pitchFamily="18" charset="0"/>
                <a:cs typeface="Arial"/>
              </a:rPr>
              <a:t>Optimization </a:t>
            </a:r>
            <a:r>
              <a:rPr lang="en-US" sz="2800" spc="105" dirty="0">
                <a:latin typeface="Calisto MT" panose="02040603050505030304" pitchFamily="18" charset="0"/>
                <a:cs typeface="Arial"/>
              </a:rPr>
              <a:t>of</a:t>
            </a:r>
            <a:r>
              <a:rPr lang="en-US" sz="2800" spc="-204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14" dirty="0">
                <a:latin typeface="Calisto MT" panose="02040603050505030304" pitchFamily="18" charset="0"/>
                <a:cs typeface="Arial"/>
              </a:rPr>
              <a:t>inventory</a:t>
            </a:r>
            <a:endParaRPr lang="en-US" sz="2800" dirty="0">
              <a:latin typeface="Calisto MT" panose="02040603050505030304" pitchFamily="18" charset="0"/>
              <a:cs typeface="Arial"/>
            </a:endParaRPr>
          </a:p>
          <a:p>
            <a:pPr marL="169545" indent="-157480">
              <a:lnSpc>
                <a:spcPct val="100000"/>
              </a:lnSpc>
              <a:buChar char="•"/>
              <a:tabLst>
                <a:tab pos="170180" algn="l"/>
              </a:tabLst>
            </a:pPr>
            <a:r>
              <a:rPr lang="en-US" sz="2800" spc="105" dirty="0">
                <a:latin typeface="Calisto MT" panose="02040603050505030304" pitchFamily="18" charset="0"/>
                <a:cs typeface="Arial"/>
              </a:rPr>
              <a:t>Reduced</a:t>
            </a:r>
            <a:r>
              <a:rPr lang="en-US" sz="2800" spc="-6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25" dirty="0">
                <a:latin typeface="Calisto MT" panose="02040603050505030304" pitchFamily="18" charset="0"/>
                <a:cs typeface="Arial"/>
              </a:rPr>
              <a:t>downtime</a:t>
            </a:r>
            <a:r>
              <a:rPr lang="en-US" sz="2800" spc="-4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10" dirty="0">
                <a:latin typeface="Calisto MT" panose="02040603050505030304" pitchFamily="18" charset="0"/>
                <a:cs typeface="Arial"/>
              </a:rPr>
              <a:t>and</a:t>
            </a:r>
            <a:r>
              <a:rPr lang="en-US" sz="2800" spc="-5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30" dirty="0">
                <a:latin typeface="Calisto MT" panose="02040603050505030304" pitchFamily="18" charset="0"/>
                <a:cs typeface="Arial"/>
              </a:rPr>
              <a:t>surprise</a:t>
            </a:r>
            <a:r>
              <a:rPr lang="en-US" sz="2800" spc="-5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2800" spc="130" dirty="0">
                <a:latin typeface="Calisto MT" panose="02040603050505030304" pitchFamily="18" charset="0"/>
                <a:cs typeface="Arial"/>
              </a:rPr>
              <a:t>breakdowns</a:t>
            </a:r>
            <a:endParaRPr lang="en-US" sz="2800" dirty="0">
              <a:latin typeface="Calisto MT" panose="02040603050505030304" pitchFamily="18" charset="0"/>
              <a:cs typeface="Arial"/>
            </a:endParaRPr>
          </a:p>
        </p:txBody>
      </p:sp>
      <p:pic>
        <p:nvPicPr>
          <p:cNvPr id="10242" name="Picture 2" descr="MEP Services Company in India| MEP Engineering Services in India">
            <a:extLst>
              <a:ext uri="{FF2B5EF4-FFF2-40B4-BE49-F238E27FC236}">
                <a16:creationId xmlns:a16="http://schemas.microsoft.com/office/drawing/2014/main" id="{8E8D55A8-C21B-9E5C-1BF6-53A51DF6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850" y="5429663"/>
            <a:ext cx="8589845" cy="5257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EP Engineering Consultants | Nativeway">
            <a:extLst>
              <a:ext uri="{FF2B5EF4-FFF2-40B4-BE49-F238E27FC236}">
                <a16:creationId xmlns:a16="http://schemas.microsoft.com/office/drawing/2014/main" id="{F2E79734-AE61-97BB-E87C-176FDCA8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450" y="2247834"/>
            <a:ext cx="3129169" cy="29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50EEB-7C27-8944-E68E-D8256BEB2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C3800-C6B9-F99E-FCF1-C470D75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3A3D1C-82E9-ABDD-7167-C64DCA683F28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9CE77-D4F1-0226-E1F5-916B68D6F4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0C83A7-1CE0-C3F9-45D8-CBA113B26EA8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Reports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4BAE-2798-C59E-65CD-0D84AC9C0A4F}"/>
              </a:ext>
            </a:extLst>
          </p:cNvPr>
          <p:cNvSpPr txBox="1"/>
          <p:nvPr/>
        </p:nvSpPr>
        <p:spPr>
          <a:xfrm>
            <a:off x="9137650" y="7804272"/>
            <a:ext cx="104686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" marR="5080" lvl="0" indent="0" algn="just" defTabSz="914400" rtl="0" eaLnBrk="1" fontAlgn="auto" latinLnBrk="0" hangingPunct="1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         Namami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stretches to provide </a:t>
            </a:r>
            <a:r>
              <a:rPr kumimoji="0" lang="en-US" sz="32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any </a:t>
            </a:r>
            <a:r>
              <a:rPr kumimoji="0" lang="en-US" sz="3200" b="0" i="0" u="none" strike="noStrike" kern="1200" cap="none" spc="13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service 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with </a:t>
            </a:r>
            <a:r>
              <a:rPr kumimoji="0" lang="en-US" sz="3200" b="0" i="0" u="none" strike="noStrike" kern="1200" cap="none" spc="9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a </a:t>
            </a: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professional  </a:t>
            </a:r>
            <a:r>
              <a:rPr kumimoji="0" lang="en-US" sz="3200" b="0" i="0" u="none" strike="noStrike" kern="1200" cap="none" spc="14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approach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to </a:t>
            </a: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meet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the </a:t>
            </a: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expectations of </a:t>
            </a:r>
            <a:r>
              <a:rPr kumimoji="0" lang="en-US" sz="32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its clients </a:t>
            </a:r>
            <a:r>
              <a:rPr kumimoji="0" lang="en-US" sz="3200" b="0" i="0" u="none" strike="noStrike" kern="1200" cap="none" spc="21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&amp; </a:t>
            </a:r>
            <a:r>
              <a:rPr kumimoji="0" lang="en-US" sz="3200" b="0" i="0" u="none" strike="noStrike" kern="1200" cap="none" spc="12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adds </a:t>
            </a:r>
            <a:r>
              <a:rPr kumimoji="0" lang="en-US" sz="32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value 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to  </a:t>
            </a:r>
            <a:r>
              <a:rPr kumimoji="0" lang="en-US" sz="3200" b="0" i="0" u="none" strike="noStrike" kern="1200" cap="none" spc="14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their</a:t>
            </a:r>
            <a:r>
              <a:rPr kumimoji="0" lang="en-US" sz="3200" b="0" i="0" u="none" strike="noStrike" kern="1200" cap="none" spc="5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Property</a:t>
            </a:r>
            <a:r>
              <a:rPr kumimoji="0" lang="en-US" sz="3200" b="0" i="0" u="none" strike="noStrike" kern="1200" cap="none" spc="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/</a:t>
            </a:r>
            <a:r>
              <a:rPr kumimoji="0" lang="en-US" sz="3200" b="0" i="0" u="none" strike="noStrike" kern="1200" cap="none" spc="5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0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Business</a:t>
            </a:r>
            <a:r>
              <a:rPr kumimoji="0" lang="en-US" sz="3200" b="0" i="0" u="none" strike="noStrike" kern="1200" cap="none" spc="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21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&amp;</a:t>
            </a:r>
            <a:r>
              <a:rPr kumimoji="0" lang="en-US" sz="3200" b="0" i="0" u="none" strike="noStrike" kern="1200" cap="none" spc="6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improves</a:t>
            </a:r>
            <a:r>
              <a:rPr kumimoji="0" lang="en-US" sz="3200" b="0" i="0" u="none" strike="noStrike" kern="1200" cap="none" spc="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4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their</a:t>
            </a:r>
            <a:r>
              <a:rPr kumimoji="0" lang="en-US" sz="3200" b="0" i="0" u="none" strike="noStrike" kern="1200" cap="none" spc="7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1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Asset</a:t>
            </a:r>
            <a:r>
              <a:rPr kumimoji="0" lang="en-US" sz="3200" b="0" i="0" u="none" strike="noStrike" kern="1200" cap="none" spc="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9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Value</a:t>
            </a:r>
            <a:r>
              <a:rPr kumimoji="0" lang="en-US" sz="3200" b="0" i="0" u="none" strike="noStrike" kern="1200" cap="none" spc="5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by</a:t>
            </a:r>
            <a:r>
              <a:rPr kumimoji="0" lang="en-US" sz="3200" b="0" i="0" u="none" strike="noStrike" kern="1200" cap="none" spc="7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5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carrying  </a:t>
            </a:r>
            <a:r>
              <a:rPr kumimoji="0" lang="en-US" sz="3200" b="0" i="0" u="none" strike="noStrike" kern="1200" cap="none" spc="13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out</a:t>
            </a:r>
            <a:r>
              <a:rPr kumimoji="0" lang="en-US" sz="3200" b="0" i="0" u="none" strike="noStrike" kern="1200" cap="none" spc="-8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21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&amp;</a:t>
            </a:r>
            <a:r>
              <a:rPr kumimoji="0" lang="en-US" sz="3200" b="0" i="0" u="none" strike="noStrike" kern="1200" cap="none" spc="-7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4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providing</a:t>
            </a:r>
            <a:r>
              <a:rPr kumimoji="0" lang="en-US" sz="3200" b="0" i="0" u="none" strike="noStrike" kern="1200" cap="none" spc="-4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various</a:t>
            </a:r>
            <a:r>
              <a:rPr kumimoji="0" lang="en-US" sz="3200" b="0" i="0" u="none" strike="noStrike" kern="1200" cap="none" spc="5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3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Audit</a:t>
            </a:r>
            <a:r>
              <a:rPr kumimoji="0" lang="en-US" sz="3200" b="0" i="0" u="none" strike="noStrike" kern="1200" cap="none" spc="-6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/</a:t>
            </a:r>
            <a:r>
              <a:rPr kumimoji="0" lang="en-US" sz="3200" b="0" i="0" u="none" strike="noStrike" kern="1200" cap="none" spc="-5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Analysis</a:t>
            </a:r>
            <a:r>
              <a:rPr kumimoji="0" lang="en-US" sz="32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200" b="0" i="0" u="none" strike="noStrike" kern="1200" cap="none" spc="114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Reports.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sto MT" panose="02040603050505030304" pitchFamily="18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FB69E-9305-F91A-AD2A-3F229A4A55A3}"/>
              </a:ext>
            </a:extLst>
          </p:cNvPr>
          <p:cNvSpPr txBox="1"/>
          <p:nvPr/>
        </p:nvSpPr>
        <p:spPr>
          <a:xfrm>
            <a:off x="527050" y="1648972"/>
            <a:ext cx="78390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     Namami </a:t>
            </a:r>
            <a:r>
              <a:rPr kumimoji="0" lang="en-US" sz="3600" b="0" i="0" u="none" strike="noStrike" kern="1200" cap="none" spc="11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maintains </a:t>
            </a:r>
            <a:r>
              <a:rPr kumimoji="0" lang="en-US" sz="3600" b="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checks </a:t>
            </a:r>
            <a:r>
              <a:rPr kumimoji="0" lang="en-US" sz="3600" b="0" i="0" u="none" strike="noStrike" kern="1200" cap="none" spc="21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&amp; </a:t>
            </a:r>
            <a:r>
              <a:rPr kumimoji="0" lang="en-US" sz="36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balances </a:t>
            </a:r>
            <a:r>
              <a:rPr kumimoji="0" lang="en-US" sz="3600" b="0" i="0" u="none" strike="noStrike" kern="1200" cap="none" spc="14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through </a:t>
            </a:r>
            <a:r>
              <a:rPr kumimoji="0" lang="en-US" sz="36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various </a:t>
            </a:r>
            <a:r>
              <a:rPr kumimoji="0" lang="en-US" sz="3600" b="0" i="0" u="none" strike="noStrike" kern="1200" cap="none" spc="14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process </a:t>
            </a:r>
            <a:r>
              <a:rPr kumimoji="0" lang="en-US" sz="3600" b="0" i="0" u="none" strike="noStrike" kern="1200" cap="none" spc="21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&amp;  </a:t>
            </a:r>
            <a:r>
              <a:rPr kumimoji="0" lang="en-US" sz="3600" b="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procedures </a:t>
            </a:r>
            <a:r>
              <a:rPr kumimoji="0" lang="en-US" sz="36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of </a:t>
            </a:r>
            <a:r>
              <a:rPr kumimoji="0" lang="en-US" sz="3600" b="0" i="0" u="none" strike="noStrike" kern="1200" cap="none" spc="114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daily </a:t>
            </a:r>
            <a:r>
              <a:rPr kumimoji="0" lang="en-US" sz="3600" b="0" i="0" u="none" strike="noStrike" kern="1200" cap="none" spc="15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check </a:t>
            </a:r>
            <a:r>
              <a:rPr kumimoji="0" lang="en-US" sz="3600" b="0" i="0" u="none" strike="noStrike" kern="1200" cap="none" spc="11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lists, </a:t>
            </a:r>
            <a:r>
              <a:rPr kumimoji="0" lang="en-US" sz="3600" b="0" i="0" u="none" strike="noStrike" kern="1200" cap="none" spc="16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reports  </a:t>
            </a:r>
            <a:r>
              <a:rPr kumimoji="0" lang="en-US" sz="3600" b="0" i="0" u="none" strike="noStrike" kern="1200" cap="none" spc="14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to provide </a:t>
            </a:r>
            <a:r>
              <a:rPr kumimoji="0" lang="en-US" sz="3600" b="0" i="0" u="none" strike="noStrike" kern="1200" cap="none" spc="9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a  </a:t>
            </a:r>
            <a:r>
              <a:rPr kumimoji="0" lang="en-US" sz="36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comprehensive </a:t>
            </a:r>
            <a:r>
              <a:rPr kumimoji="0" lang="en-US" sz="3600" b="0" i="0" u="none" strike="noStrike" kern="1200" cap="none" spc="11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daily, </a:t>
            </a:r>
            <a:r>
              <a:rPr kumimoji="0" lang="en-US" sz="3600" b="0" i="0" u="none" strike="noStrike" kern="1200" cap="none" spc="114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monthly, </a:t>
            </a:r>
            <a:r>
              <a:rPr kumimoji="0" lang="en-US" sz="3600" b="0" i="0" u="none" strike="noStrike" kern="1200" cap="none" spc="14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quarterly, </a:t>
            </a:r>
            <a:r>
              <a:rPr kumimoji="0" lang="en-US" sz="36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annual </a:t>
            </a:r>
            <a:r>
              <a:rPr kumimoji="0" lang="en-US" sz="3600" b="0" i="0" u="none" strike="noStrike" kern="1200" cap="none" spc="16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reports </a:t>
            </a:r>
            <a:r>
              <a:rPr kumimoji="0" lang="en-US" sz="3600" b="0" i="0" u="none" strike="noStrike" kern="1200" cap="none" spc="21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&amp; </a:t>
            </a:r>
            <a:r>
              <a:rPr kumimoji="0" lang="en-US" sz="3600" b="0" i="0" u="none" strike="noStrike" kern="1200" cap="none" spc="3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MIS  </a:t>
            </a:r>
            <a:r>
              <a:rPr kumimoji="0" lang="en-US" sz="3600" b="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which</a:t>
            </a:r>
            <a:r>
              <a:rPr kumimoji="0" lang="en-US" sz="3600" b="0" i="0" u="none" strike="noStrike" kern="1200" cap="none" spc="-7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600" b="0" i="0" u="none" strike="noStrike" kern="1200" cap="none" spc="13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will</a:t>
            </a:r>
            <a:r>
              <a:rPr kumimoji="0" lang="en-US" sz="3600" b="0" i="0" u="none" strike="noStrike" kern="1200" cap="none" spc="-4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600" b="0" i="0" u="none" strike="noStrike" kern="1200" cap="none" spc="14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reflects</a:t>
            </a: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600" b="0" i="0" u="none" strike="noStrike" kern="1200" cap="none" spc="13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its</a:t>
            </a:r>
            <a:r>
              <a:rPr kumimoji="0" lang="en-US" sz="3600" b="0" i="0" u="none" strike="noStrike" kern="1200" cap="none" spc="-65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 </a:t>
            </a:r>
            <a:r>
              <a:rPr kumimoji="0" lang="en-US" sz="36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Calisto MT" panose="02040603050505030304" pitchFamily="18" charset="0"/>
                <a:cs typeface="Arial"/>
              </a:rPr>
              <a:t>efficiency.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sto MT" panose="02040603050505030304" pitchFamily="18" charset="0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E5D372-1196-BF72-F6A7-C77C541B3D46}"/>
              </a:ext>
            </a:extLst>
          </p:cNvPr>
          <p:cNvSpPr/>
          <p:nvPr/>
        </p:nvSpPr>
        <p:spPr>
          <a:xfrm>
            <a:off x="12490450" y="6614112"/>
            <a:ext cx="4038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sto MT" panose="02040603050505030304" pitchFamily="18" charset="0"/>
              </a:rPr>
              <a:t>Value Add</a:t>
            </a:r>
            <a:endParaRPr lang="en-US" sz="5400" b="1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55B8A-2963-5324-EC81-930DEA10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01" t="25000" r="5744" b="12000"/>
          <a:stretch>
            <a:fillRect/>
          </a:stretch>
        </p:blipFill>
        <p:spPr>
          <a:xfrm>
            <a:off x="9137650" y="1556938"/>
            <a:ext cx="9859010" cy="480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015DB4-DB0F-4C87-0FDD-31F0A084A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86" y="5305820"/>
            <a:ext cx="8529045" cy="568603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54448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4E351-22EB-8E0A-BDE6-29CE885FB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A6D1F3-892D-FEAD-8A59-951436D75D1B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1A90CD-98B1-CC50-011C-66E032E234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31B5DA-2A32-E636-A41E-E849EBFEC6C3}"/>
              </a:ext>
            </a:extLst>
          </p:cNvPr>
          <p:cNvSpPr/>
          <p:nvPr/>
        </p:nvSpPr>
        <p:spPr>
          <a:xfrm>
            <a:off x="-12341" y="-39755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Our Security Solutions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12291" name="Picture 3" descr="Best Cybersecurity solutions in Wisconsin | X-Centric IT solutions">
            <a:extLst>
              <a:ext uri="{FF2B5EF4-FFF2-40B4-BE49-F238E27FC236}">
                <a16:creationId xmlns:a16="http://schemas.microsoft.com/office/drawing/2014/main" id="{050E93B2-1444-5A6A-AAAC-3FF3521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236" y="8027022"/>
            <a:ext cx="3902436" cy="264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2D9503-08B9-2D61-7127-0E70FDB4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450" y="1355900"/>
            <a:ext cx="8590008" cy="65842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E9718F-3F9B-C241-AAAC-0A1AE220598F}"/>
              </a:ext>
            </a:extLst>
          </p:cNvPr>
          <p:cNvSpPr txBox="1"/>
          <p:nvPr/>
        </p:nvSpPr>
        <p:spPr>
          <a:xfrm>
            <a:off x="679450" y="1951541"/>
            <a:ext cx="11049000" cy="8186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latin typeface="Calisto MT" panose="02040603050505030304" pitchFamily="18" charset="0"/>
              </a:rPr>
              <a:t>We are flexible and adaptable to your needs.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Calisto MT" panose="02040603050505030304" pitchFamily="18" charset="0"/>
            </a:endParaRP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latin typeface="Calisto MT" panose="02040603050505030304" pitchFamily="18" charset="0"/>
              </a:rPr>
              <a:t>We serve across multiple segments.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Calisto MT" panose="02040603050505030304" pitchFamily="18" charset="0"/>
            </a:endParaRP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latin typeface="Calisto MT" panose="02040603050505030304" pitchFamily="18" charset="0"/>
              </a:rPr>
              <a:t>We have a strong regional reach and approach.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Calisto MT" panose="02040603050505030304" pitchFamily="18" charset="0"/>
            </a:endParaRP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latin typeface="Calisto MT" panose="02040603050505030304" pitchFamily="18" charset="0"/>
              </a:rPr>
              <a:t>We are backed by carefully selected personnel, </a:t>
            </a:r>
            <a:r>
              <a:rPr lang="en-US" sz="4400" dirty="0" err="1">
                <a:latin typeface="Calisto MT" panose="02040603050505030304" pitchFamily="18" charset="0"/>
              </a:rPr>
              <a:t>ncluding</a:t>
            </a:r>
            <a:r>
              <a:rPr lang="en-US" sz="4400" dirty="0">
                <a:latin typeface="Calisto MT" panose="02040603050505030304" pitchFamily="18" charset="0"/>
              </a:rPr>
              <a:t> ex-</a:t>
            </a:r>
            <a:r>
              <a:rPr lang="en-US" sz="4400" dirty="0" err="1">
                <a:latin typeface="Calisto MT" panose="02040603050505030304" pitchFamily="18" charset="0"/>
              </a:rPr>
              <a:t>defence</a:t>
            </a:r>
            <a:r>
              <a:rPr lang="en-US" sz="4400" dirty="0">
                <a:latin typeface="Calisto MT" panose="02040603050505030304" pitchFamily="18" charset="0"/>
              </a:rPr>
              <a:t> and fire &amp; safety experts.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Calisto MT" panose="02040603050505030304" pitchFamily="18" charset="0"/>
            </a:endParaRP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latin typeface="Calisto MT" panose="02040603050505030304" pitchFamily="18" charset="0"/>
              </a:rPr>
              <a:t>We offer a wide choice of on-site, mobile, and remote guarding systems</a:t>
            </a:r>
            <a:endParaRPr kumimoji="0" lang="en-US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9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0">
            <a:alpha val="6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5F744-0399-627A-F659-11391091B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DF8231-65E6-75B0-718C-77329DC64960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B6988C-DEEB-B49A-79D9-B6208C85D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EC84E5-CEB7-1904-EA8A-C17BDA058F7B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Cost Control Management 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725CB-8F15-F1F2-5C46-4612EF751C9C}"/>
              </a:ext>
            </a:extLst>
          </p:cNvPr>
          <p:cNvSpPr txBox="1"/>
          <p:nvPr/>
        </p:nvSpPr>
        <p:spPr>
          <a:xfrm>
            <a:off x="450850" y="1924050"/>
            <a:ext cx="9220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800" b="0" i="0" u="none" strike="noStrike" kern="0" cap="none" spc="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Our</a:t>
            </a:r>
            <a:r>
              <a:rPr kumimoji="0" lang="en-US" sz="4800" b="0" i="0" u="none" strike="noStrike" kern="0" cap="none" spc="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 </a:t>
            </a:r>
            <a:r>
              <a:rPr kumimoji="0" lang="en-US" sz="4800" b="0" i="0" u="none" strike="noStrike" kern="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s</a:t>
            </a:r>
            <a:r>
              <a:rPr kumimoji="0" lang="en-US" sz="4800" b="0" i="0" u="none" strike="noStrike" kern="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uggestio</a:t>
            </a:r>
            <a:r>
              <a:rPr kumimoji="0" lang="en-US" sz="4800" b="0" i="0" u="none" strike="noStrike" kern="0" cap="none" spc="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n</a:t>
            </a:r>
            <a:r>
              <a:rPr kumimoji="0" lang="en-US" sz="4800" b="0" i="0" u="none" strike="noStrike" kern="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s</a:t>
            </a:r>
            <a:r>
              <a:rPr kumimoji="0" lang="en-US" sz="4800" b="0" i="0" u="none" strike="noStrike" kern="0" cap="none" spc="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 </a:t>
            </a:r>
            <a:r>
              <a:rPr kumimoji="0" lang="en-US" sz="4800" b="0" i="0" u="none" strike="noStrike" kern="0" cap="none" spc="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will</a:t>
            </a:r>
            <a:r>
              <a:rPr kumimoji="0" lang="en-US" sz="4800" b="0" i="0" u="none" strike="noStrike" kern="0" cap="none" spc="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 </a:t>
            </a:r>
            <a:r>
              <a:rPr kumimoji="0" lang="en-US" sz="4800" b="0" i="0" u="none" strike="noStrike" kern="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help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	</a:t>
            </a:r>
            <a:r>
              <a:rPr kumimoji="0" lang="en-US" sz="4800" b="0" i="0" u="none" strike="noStrike" kern="0" cap="none" spc="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reduce</a:t>
            </a:r>
            <a:r>
              <a:rPr kumimoji="0" lang="en-US" sz="4800" b="0" i="0" u="none" strike="noStrike" kern="0" cap="none" spc="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 </a:t>
            </a:r>
            <a:r>
              <a:rPr kumimoji="0" lang="en-US" sz="4800" b="0" i="0" u="none" strike="noStrike" kern="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you</a:t>
            </a:r>
            <a:r>
              <a:rPr kumimoji="0" lang="en-US" sz="4800" b="0" i="0" u="none" strike="noStrike" kern="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r</a:t>
            </a:r>
            <a:r>
              <a:rPr kumimoji="0" lang="en-US" sz="4800" b="0" i="0" u="none" strike="noStrike" kern="0" cap="none" spc="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 </a:t>
            </a:r>
            <a:r>
              <a:rPr kumimoji="0" lang="en-US" sz="4800" b="0" i="0" u="none" strike="noStrike" kern="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existin</a:t>
            </a:r>
            <a:r>
              <a:rPr kumimoji="0" lang="en-US" sz="4800" b="0" i="0" u="none" strike="noStrike" kern="0" cap="none" spc="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g</a:t>
            </a:r>
            <a:r>
              <a:rPr kumimoji="0" lang="en-US" sz="4800" b="0" i="0" u="none" strike="noStrike" kern="0" cap="none" spc="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 </a:t>
            </a:r>
            <a:r>
              <a:rPr kumimoji="0" lang="en-US" sz="4800" b="0" i="0" u="none" strike="noStrike" kern="0" cap="none" spc="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cos</a:t>
            </a:r>
            <a:r>
              <a:rPr kumimoji="0" lang="en-US" sz="4800" b="0" i="0" u="none" strike="noStrike" kern="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t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	</a:t>
            </a:r>
            <a:r>
              <a:rPr kumimoji="0" lang="en-US" sz="4800" b="0" i="0" u="none" strike="noStrike" kern="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by  </a:t>
            </a:r>
            <a:r>
              <a:rPr kumimoji="0" lang="en-US" sz="4800" b="0" i="0" u="none" strike="noStrike" kern="0" cap="none" spc="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the</a:t>
            </a:r>
            <a:r>
              <a:rPr kumimoji="0" lang="en-US" sz="4800" b="0" i="0" u="none" strike="noStrike" kern="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 </a:t>
            </a:r>
            <a:r>
              <a:rPr kumimoji="0" lang="en-US" sz="4800" b="0" i="0" u="none" strike="noStrike" kern="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implementation</a:t>
            </a:r>
            <a:r>
              <a:rPr kumimoji="0" lang="en-US" sz="480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 </a:t>
            </a:r>
            <a:r>
              <a:rPr kumimoji="0" lang="en-US" sz="4800" b="0" i="0" u="none" strike="noStrike" kern="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of	</a:t>
            </a:r>
            <a:r>
              <a:rPr kumimoji="0" lang="en-US" sz="4800" b="0" i="0" u="none" strike="noStrike" kern="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Cost </a:t>
            </a:r>
            <a:r>
              <a:rPr kumimoji="0" lang="en-US" sz="4800" b="0" i="0" u="none" strike="noStrike" kern="0" cap="none" spc="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Control</a:t>
            </a:r>
            <a:r>
              <a:rPr kumimoji="0" lang="en-US" sz="4800" b="0" i="0" u="none" strike="noStrike" kern="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 </a:t>
            </a:r>
            <a:r>
              <a:rPr kumimoji="0" lang="en-US" sz="4800" b="0" i="0" u="none" strike="noStrike" kern="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j-ea"/>
                <a:cs typeface="Arial"/>
              </a:rPr>
              <a:t>Management</a:t>
            </a:r>
            <a:endParaRPr lang="en-IN" sz="3200" dirty="0"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BA9D3-6793-6BB0-F3CF-87D448128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58" y="5638800"/>
            <a:ext cx="7965714" cy="5299067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314" name="Picture 2" descr="Project Cost Management: Definition and Best Practices">
            <a:extLst>
              <a:ext uri="{FF2B5EF4-FFF2-40B4-BE49-F238E27FC236}">
                <a16:creationId xmlns:a16="http://schemas.microsoft.com/office/drawing/2014/main" id="{9ADAE182-EFD1-C6C4-7A7A-8DDD7497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0" y="1695450"/>
            <a:ext cx="10363200" cy="7772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34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519D-E77C-733B-35F9-44FB2A930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D1E4BA-4F80-C3F6-BEEF-8164E6FD6771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4EC13-BA66-1E11-3787-AD48C40C8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6B2BB7-D8F0-C54C-E062-5D661BDCF10F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Our Clients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84E78-1EC2-F283-3579-8D5BEE63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44" y="7674844"/>
            <a:ext cx="3276600" cy="2185334"/>
          </a:xfrm>
          <a:prstGeom prst="rect">
            <a:avLst/>
          </a:prstGeom>
        </p:spPr>
      </p:pic>
      <p:sp>
        <p:nvSpPr>
          <p:cNvPr id="3" name="object 244">
            <a:extLst>
              <a:ext uri="{FF2B5EF4-FFF2-40B4-BE49-F238E27FC236}">
                <a16:creationId xmlns:a16="http://schemas.microsoft.com/office/drawing/2014/main" id="{50FE9E2A-A7D1-8811-95D0-C54A8049A4BD}"/>
              </a:ext>
            </a:extLst>
          </p:cNvPr>
          <p:cNvSpPr/>
          <p:nvPr/>
        </p:nvSpPr>
        <p:spPr>
          <a:xfrm>
            <a:off x="1365250" y="2528652"/>
            <a:ext cx="35052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31">
            <a:extLst>
              <a:ext uri="{FF2B5EF4-FFF2-40B4-BE49-F238E27FC236}">
                <a16:creationId xmlns:a16="http://schemas.microsoft.com/office/drawing/2014/main" id="{F74E78FA-86B0-4544-E3E3-F2A184E473DE}"/>
              </a:ext>
            </a:extLst>
          </p:cNvPr>
          <p:cNvSpPr txBox="1"/>
          <p:nvPr/>
        </p:nvSpPr>
        <p:spPr>
          <a:xfrm>
            <a:off x="679450" y="5268254"/>
            <a:ext cx="5901908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i="1" spc="10" dirty="0">
                <a:solidFill>
                  <a:srgbClr val="00B0F0"/>
                </a:solidFill>
                <a:latin typeface="Arial"/>
                <a:cs typeface="Arial"/>
              </a:rPr>
              <a:t>Digital </a:t>
            </a:r>
            <a:r>
              <a:rPr sz="4000" b="1" i="1" spc="15" dirty="0">
                <a:solidFill>
                  <a:srgbClr val="00B0F0"/>
                </a:solidFill>
                <a:latin typeface="Arial"/>
                <a:cs typeface="Arial"/>
              </a:rPr>
              <a:t>Studio,</a:t>
            </a:r>
            <a:r>
              <a:rPr sz="4000" b="1" i="1" spc="-8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4000" b="1" i="1" spc="15" dirty="0">
                <a:solidFill>
                  <a:srgbClr val="00B0F0"/>
                </a:solidFill>
                <a:latin typeface="Arial"/>
                <a:cs typeface="Arial"/>
              </a:rPr>
              <a:t>Chennai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5" name="object 243">
            <a:extLst>
              <a:ext uri="{FF2B5EF4-FFF2-40B4-BE49-F238E27FC236}">
                <a16:creationId xmlns:a16="http://schemas.microsoft.com/office/drawing/2014/main" id="{3631C14A-5868-CD5D-5292-E10A27905153}"/>
              </a:ext>
            </a:extLst>
          </p:cNvPr>
          <p:cNvSpPr/>
          <p:nvPr/>
        </p:nvSpPr>
        <p:spPr>
          <a:xfrm>
            <a:off x="8661607" y="1809104"/>
            <a:ext cx="3086879" cy="1816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80DBA-EC25-776F-9E0C-65994C90D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7534" y="1654924"/>
            <a:ext cx="4114800" cy="2738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3F872-162C-4A4B-6CB8-28FFE224D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240" y="7849921"/>
            <a:ext cx="3667125" cy="1835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7F3A2A-095A-60F0-41EE-7BF6FC0AE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4656" y="7601062"/>
            <a:ext cx="4238204" cy="2148312"/>
          </a:xfrm>
          <a:prstGeom prst="rect">
            <a:avLst/>
          </a:prstGeom>
        </p:spPr>
      </p:pic>
      <p:pic>
        <p:nvPicPr>
          <p:cNvPr id="11" name="Picture 10" descr="Mahindra Rise - Mahindra Official Website | Mahindra &amp;amp; Mahindra Ltd">
            <a:extLst>
              <a:ext uri="{FF2B5EF4-FFF2-40B4-BE49-F238E27FC236}">
                <a16:creationId xmlns:a16="http://schemas.microsoft.com/office/drawing/2014/main" id="{307E3596-452C-C089-763B-31E376D72B3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558" y="4621922"/>
            <a:ext cx="3962400" cy="161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igital Studio | Commercial &amp;amp; product photographers in San Francisco CA">
            <a:extLst>
              <a:ext uri="{FF2B5EF4-FFF2-40B4-BE49-F238E27FC236}">
                <a16:creationId xmlns:a16="http://schemas.microsoft.com/office/drawing/2014/main" id="{39F8EE15-C3A0-EA2E-215F-3FE669CD4519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32" y="4913299"/>
            <a:ext cx="4425224" cy="1319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21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AB000-3ED5-37BC-3034-2086AE62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A50DFF-84EC-578B-BB6E-DFCB81002685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20A7A-A42F-96A5-5C60-B51DB4876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F4467D-367E-1AC8-FAA4-67BB7442F8D8}"/>
              </a:ext>
            </a:extLst>
          </p:cNvPr>
          <p:cNvSpPr/>
          <p:nvPr/>
        </p:nvSpPr>
        <p:spPr>
          <a:xfrm>
            <a:off x="0" y="-31750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Contact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1BAC0-23FA-8462-7A64-B0A11078F725}"/>
              </a:ext>
            </a:extLst>
          </p:cNvPr>
          <p:cNvSpPr txBox="1"/>
          <p:nvPr/>
        </p:nvSpPr>
        <p:spPr>
          <a:xfrm>
            <a:off x="1517650" y="5657850"/>
            <a:ext cx="17449799" cy="2321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kern="1200" dirty="0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Backside of Gourishankar English </a:t>
            </a:r>
            <a:r>
              <a:rPr lang="en-IN" sz="4400" kern="1200" dirty="0" err="1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Meduim</a:t>
            </a:r>
            <a:r>
              <a:rPr lang="en-IN" sz="4400" kern="1200" dirty="0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School, Plot No - 239, Rudra Vihar, </a:t>
            </a:r>
            <a:r>
              <a:rPr lang="en-IN" sz="4400" kern="1200" dirty="0" err="1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Sishupal</a:t>
            </a:r>
            <a:r>
              <a:rPr lang="en-IN" sz="4400" kern="1200" dirty="0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</a:t>
            </a:r>
            <a:r>
              <a:rPr lang="en-IN" sz="4400" kern="1200" dirty="0" err="1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Garh</a:t>
            </a:r>
            <a:r>
              <a:rPr lang="en-IN" sz="4400" kern="1200" dirty="0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, </a:t>
            </a:r>
            <a:r>
              <a:rPr lang="en-IN" sz="4400" kern="1200" dirty="0" err="1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Dhauli</a:t>
            </a:r>
            <a:r>
              <a:rPr lang="en-IN" sz="4400" kern="1200" dirty="0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. Bhubaneshwar, </a:t>
            </a:r>
            <a:r>
              <a:rPr lang="en-IN" sz="4400" kern="1200" dirty="0" err="1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Khordha</a:t>
            </a:r>
            <a:r>
              <a:rPr lang="en-IN" sz="4400" kern="1200" dirty="0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,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kern="1200" dirty="0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Odisha – 751002</a:t>
            </a:r>
            <a:endParaRPr lang="en-IN" sz="4400" kern="100" dirty="0">
              <a:effectLst/>
              <a:latin typeface="Calisto MT" panose="0204060305050503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0968B-140B-3EE2-80A8-D2740C36009B}"/>
              </a:ext>
            </a:extLst>
          </p:cNvPr>
          <p:cNvSpPr txBox="1"/>
          <p:nvPr/>
        </p:nvSpPr>
        <p:spPr>
          <a:xfrm>
            <a:off x="4489450" y="8050176"/>
            <a:ext cx="120485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kern="1200" dirty="0">
                <a:effectLst/>
                <a:latin typeface="Calisto MT" panose="0204060305050503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+91 96927 83839, +91 89176 29368, +91 9840110545</a:t>
            </a:r>
            <a:endParaRPr lang="en-IN" sz="6000" dirty="0">
              <a:latin typeface="Calisto MT" panose="02040603050505030304" pitchFamily="18" charset="0"/>
            </a:endParaRPr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37E4BD42-15AB-11E8-F142-D42F4D39E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1650" y="9099751"/>
            <a:ext cx="762000" cy="762000"/>
          </a:xfrm>
          <a:prstGeom prst="rect">
            <a:avLst/>
          </a:prstGeom>
        </p:spPr>
      </p:pic>
      <p:pic>
        <p:nvPicPr>
          <p:cNvPr id="9" name="Graphic 8" descr="Envelope with solid fill">
            <a:extLst>
              <a:ext uri="{FF2B5EF4-FFF2-40B4-BE49-F238E27FC236}">
                <a16:creationId xmlns:a16="http://schemas.microsoft.com/office/drawing/2014/main" id="{0F278BC9-8AC2-5B46-1D93-C9B809A8E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8426" y="9722209"/>
            <a:ext cx="668447" cy="6684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3CCD7F-161D-93C3-0F80-954EC1110872}"/>
              </a:ext>
            </a:extLst>
          </p:cNvPr>
          <p:cNvSpPr txBox="1"/>
          <p:nvPr/>
        </p:nvSpPr>
        <p:spPr>
          <a:xfrm>
            <a:off x="7748600" y="9074198"/>
            <a:ext cx="6324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www.namamiindia.co.in</a:t>
            </a:r>
          </a:p>
          <a:p>
            <a:r>
              <a:rPr lang="en-IN" sz="4000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info@namamiindia.co.in</a:t>
            </a:r>
          </a:p>
        </p:txBody>
      </p:sp>
      <p:pic>
        <p:nvPicPr>
          <p:cNvPr id="14338" name="Picture 2" descr="Contact Us Comments - Contact Icon Png - Free Transparent PNG Download -  PNGkey">
            <a:extLst>
              <a:ext uri="{FF2B5EF4-FFF2-40B4-BE49-F238E27FC236}">
                <a16:creationId xmlns:a16="http://schemas.microsoft.com/office/drawing/2014/main" id="{8F442A60-7114-1EB5-F300-2D4A728F3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52" y="8025683"/>
            <a:ext cx="674834" cy="70788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IIMT Navi Mumbai :: News">
            <a:extLst>
              <a:ext uri="{FF2B5EF4-FFF2-40B4-BE49-F238E27FC236}">
                <a16:creationId xmlns:a16="http://schemas.microsoft.com/office/drawing/2014/main" id="{C028F419-C0F2-1023-FB16-56F0B79C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295919"/>
            <a:ext cx="5549900" cy="436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ontact us">
            <a:extLst>
              <a:ext uri="{FF2B5EF4-FFF2-40B4-BE49-F238E27FC236}">
                <a16:creationId xmlns:a16="http://schemas.microsoft.com/office/drawing/2014/main" id="{367EC6C3-6C55-AD92-CB0D-A93548754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1797738"/>
            <a:ext cx="7880091" cy="381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93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957ED-905C-8A25-CCD9-13D09D041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8" t="33315" r="1866" b="-16279"/>
          <a:stretch>
            <a:fillRect/>
          </a:stretch>
        </p:blipFill>
        <p:spPr>
          <a:xfrm>
            <a:off x="10280650" y="5698093"/>
            <a:ext cx="9559563" cy="529375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7F0877-32D0-350D-2692-EFCC4CA2D3DD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28E79-C2A4-7AC0-D2D5-D4038B731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F4702-8E40-53EC-C226-81D05B343388}"/>
              </a:ext>
            </a:extLst>
          </p:cNvPr>
          <p:cNvSpPr txBox="1"/>
          <p:nvPr/>
        </p:nvSpPr>
        <p:spPr>
          <a:xfrm>
            <a:off x="908050" y="1606931"/>
            <a:ext cx="184404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alisto MT" panose="02040603050505030304" pitchFamily="18" charset="0"/>
              </a:rPr>
              <a:t>M/s.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alisto MT" panose="02040603050505030304" pitchFamily="18" charset="0"/>
              </a:rPr>
              <a:t>NAMAMI INDIA SUPPORT SERVICES Hospitality &amp; Facility Management Pvt. Ltd.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alisto MT" panose="02040603050505030304" pitchFamily="18" charset="0"/>
              </a:rPr>
              <a:t> has been a trusted name in the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alisto MT" panose="02040603050505030304" pitchFamily="18" charset="0"/>
              </a:rPr>
              <a:t>facility management industry since 2019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alisto MT" panose="02040603050505030304" pitchFamily="18" charset="0"/>
              </a:rPr>
              <a:t>.</a:t>
            </a:r>
          </a:p>
          <a:p>
            <a:pPr algn="just">
              <a:buNone/>
            </a:pPr>
            <a:endParaRPr lang="en-US" sz="1600" dirty="0">
              <a:latin typeface="Calisto MT" panose="02040603050505030304" pitchFamily="18" charset="0"/>
            </a:endParaRPr>
          </a:p>
          <a:p>
            <a:pPr algn="just">
              <a:buNone/>
            </a:pPr>
            <a:r>
              <a:rPr lang="en-US" sz="3200" dirty="0">
                <a:latin typeface="Calisto MT" panose="02040603050505030304" pitchFamily="18" charset="0"/>
              </a:rPr>
              <a:t>With a strong senior leadership team and the support of </a:t>
            </a:r>
            <a:r>
              <a:rPr lang="en-US" sz="3200" b="1" dirty="0">
                <a:latin typeface="Calisto MT" panose="02040603050505030304" pitchFamily="18" charset="0"/>
              </a:rPr>
              <a:t>500+ skilled and semi-skilled professionals</a:t>
            </a:r>
            <a:r>
              <a:rPr lang="en-US" sz="3200" dirty="0">
                <a:latin typeface="Calisto MT" panose="02040603050505030304" pitchFamily="18" charset="0"/>
              </a:rPr>
              <a:t>, we ensure the efficient execution of operations and delivery of high-quality services to our clients.</a:t>
            </a:r>
          </a:p>
          <a:p>
            <a:pPr algn="just">
              <a:buNone/>
            </a:pPr>
            <a:endParaRPr lang="en-US" sz="1600" dirty="0">
              <a:latin typeface="Calisto MT" panose="02040603050505030304" pitchFamily="18" charset="0"/>
            </a:endParaRPr>
          </a:p>
          <a:p>
            <a:pPr algn="just">
              <a:buNone/>
            </a:pPr>
            <a:r>
              <a:rPr lang="en-US" sz="3200" dirty="0">
                <a:latin typeface="Calisto MT" panose="02040603050505030304" pitchFamily="18" charset="0"/>
              </a:rPr>
              <a:t>NAMAMI was initially </a:t>
            </a:r>
            <a:r>
              <a:rPr lang="en-US" sz="3200" b="1" dirty="0">
                <a:latin typeface="Calisto MT" panose="02040603050505030304" pitchFamily="18" charset="0"/>
              </a:rPr>
              <a:t>conceptualized and formed to cater to Loops’ in-house requirements</a:t>
            </a:r>
            <a:r>
              <a:rPr lang="en-US" sz="3200" dirty="0">
                <a:latin typeface="Calisto MT" panose="02040603050505030304" pitchFamily="18" charset="0"/>
              </a:rPr>
              <a:t>, managing its Pan-India projects with </a:t>
            </a:r>
            <a:r>
              <a:rPr lang="en-US" sz="3200" b="1" dirty="0">
                <a:latin typeface="Calisto MT" panose="02040603050505030304" pitchFamily="18" charset="0"/>
              </a:rPr>
              <a:t>state-of-the-art facilities built to international standards</a:t>
            </a:r>
            <a:r>
              <a:rPr lang="en-US" sz="3200" dirty="0">
                <a:latin typeface="Calisto MT" panose="02040603050505030304" pitchFamily="18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87A58-B2F5-720A-4D94-C547774EAC51}"/>
              </a:ext>
            </a:extLst>
          </p:cNvPr>
          <p:cNvSpPr txBox="1"/>
          <p:nvPr/>
        </p:nvSpPr>
        <p:spPr>
          <a:xfrm>
            <a:off x="908051" y="5436499"/>
            <a:ext cx="1844039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3200" dirty="0">
                <a:latin typeface="Calisto MT" panose="02040603050505030304" pitchFamily="18" charset="0"/>
              </a:rPr>
              <a:t>Today, NAMAMI is recognized as one of the few companies in the industry to provide a </a:t>
            </a:r>
            <a:r>
              <a:rPr lang="en-US" sz="3200" b="1" dirty="0">
                <a:latin typeface="Calisto MT" panose="02040603050505030304" pitchFamily="18" charset="0"/>
              </a:rPr>
              <a:t>comprehensive basket of services</a:t>
            </a:r>
            <a:r>
              <a:rPr lang="en-US" sz="3200" dirty="0">
                <a:latin typeface="Calisto MT" panose="02040603050505030304" pitchFamily="18" charset="0"/>
              </a:rPr>
              <a:t>, which include:</a:t>
            </a:r>
          </a:p>
          <a:p>
            <a:pPr>
              <a:buNone/>
            </a:pPr>
            <a:endParaRPr lang="en-US" dirty="0">
              <a:latin typeface="Calisto MT" panose="020406030505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sto MT" panose="02040603050505030304" pitchFamily="18" charset="0"/>
              </a:rPr>
              <a:t>Facilities Management</a:t>
            </a:r>
            <a:endParaRPr lang="en-US" sz="3200" dirty="0">
              <a:latin typeface="Calisto MT" panose="020406030505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sto MT" panose="02040603050505030304" pitchFamily="18" charset="0"/>
              </a:rPr>
              <a:t>Engineering Solutions</a:t>
            </a:r>
            <a:endParaRPr lang="en-US" sz="3200" dirty="0">
              <a:latin typeface="Calisto MT" panose="020406030505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sto MT" panose="02040603050505030304" pitchFamily="18" charset="0"/>
              </a:rPr>
              <a:t>Project Management</a:t>
            </a:r>
            <a:endParaRPr lang="en-US" sz="3200" dirty="0">
              <a:latin typeface="Calisto MT" panose="020406030505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sto MT" panose="02040603050505030304" pitchFamily="18" charset="0"/>
              </a:rPr>
              <a:t>In-house Catering Management</a:t>
            </a:r>
            <a:endParaRPr lang="en-US" sz="3200" dirty="0">
              <a:latin typeface="Calisto MT" panose="020406030505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sto MT" panose="02040603050505030304" pitchFamily="18" charset="0"/>
              </a:rPr>
              <a:t>Complete Office Support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latin typeface="Calisto MT" panose="02040603050505030304" pitchFamily="18" charset="0"/>
            </a:endParaRPr>
          </a:p>
          <a:p>
            <a:pPr algn="ctr">
              <a:buNone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Our vision is to combine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professional expertise, modern technology, and a dedicated workforce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 to deliver seamless solutions that exceed client expectations.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290763-BE06-1AED-6900-B069703363C8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" panose="02020502050305020303" pitchFamily="18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92159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C2DAA9-28A0-E7DA-6369-9CE12842A67D}"/>
              </a:ext>
            </a:extLst>
          </p:cNvPr>
          <p:cNvSpPr/>
          <p:nvPr/>
        </p:nvSpPr>
        <p:spPr>
          <a:xfrm>
            <a:off x="6415591" y="2305050"/>
            <a:ext cx="8644516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nch Script MT" panose="03020402040607040605" pitchFamily="66" charset="0"/>
              </a:rPr>
              <a:t>Thanks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8BCC8-D6B4-D48E-877C-4B7527A75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582" y="-2"/>
            <a:ext cx="3149170" cy="3936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56CF6-7619-6FE4-2AFA-B3241AACE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00" b="67683"/>
          <a:stretch>
            <a:fillRect/>
          </a:stretch>
        </p:blipFill>
        <p:spPr>
          <a:xfrm>
            <a:off x="-2" y="-2"/>
            <a:ext cx="5099051" cy="3936697"/>
          </a:xfrm>
          <a:prstGeom prst="rect">
            <a:avLst/>
          </a:prstGeom>
        </p:spPr>
      </p:pic>
      <p:pic>
        <p:nvPicPr>
          <p:cNvPr id="16388" name="Picture 4" descr="New business generator: 13 ways to find new PR clients - Agility PR  Solutions">
            <a:extLst>
              <a:ext uri="{FF2B5EF4-FFF2-40B4-BE49-F238E27FC236}">
                <a16:creationId xmlns:a16="http://schemas.microsoft.com/office/drawing/2014/main" id="{B2139E30-170A-A406-F328-DEEBA021C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09" y="5380970"/>
            <a:ext cx="17067672" cy="6326468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35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33835-1614-83BE-8BFB-7DFCD2129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7FD595-60A5-0523-2749-E02E19622FDC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D437A-F127-F01E-9337-F6972261C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6AB860-00DF-0CD9-E1AB-2DE8AD0D5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6" t="786" r="6412"/>
          <a:stretch>
            <a:fillRect/>
          </a:stretch>
        </p:blipFill>
        <p:spPr>
          <a:xfrm>
            <a:off x="-315975" y="1925156"/>
            <a:ext cx="7696200" cy="798805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5D2101-A56F-0A7C-36FB-153980AF0545}"/>
              </a:ext>
            </a:extLst>
          </p:cNvPr>
          <p:cNvSpPr txBox="1"/>
          <p:nvPr/>
        </p:nvSpPr>
        <p:spPr>
          <a:xfrm>
            <a:off x="5464164" y="4360628"/>
            <a:ext cx="1330043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Calisto MT" panose="02040603050505030304" pitchFamily="18" charset="0"/>
              </a:rPr>
              <a:t>“ We Focus On Delivering Value</a:t>
            </a:r>
          </a:p>
          <a:p>
            <a:pPr algn="ctr"/>
            <a:br>
              <a:rPr lang="en-US" sz="5400" dirty="0">
                <a:latin typeface="Calisto MT" panose="02040603050505030304" pitchFamily="18" charset="0"/>
              </a:rPr>
            </a:br>
            <a:r>
              <a:rPr lang="en-US" sz="5400" dirty="0">
                <a:latin typeface="Calisto MT" panose="02040603050505030304" pitchFamily="18" charset="0"/>
              </a:rPr>
              <a:t>  </a:t>
            </a:r>
            <a:br>
              <a:rPr lang="en-US" sz="4800" dirty="0">
                <a:latin typeface="Calisto MT" panose="02040603050505030304" pitchFamily="18" charset="0"/>
              </a:rPr>
            </a:br>
            <a:endParaRPr lang="en-IN" sz="4800" dirty="0">
              <a:latin typeface="Calisto MT" panose="02040603050505030304" pitchFamily="18" charset="0"/>
            </a:endParaRPr>
          </a:p>
        </p:txBody>
      </p:sp>
      <p:pic>
        <p:nvPicPr>
          <p:cNvPr id="3074" name="Picture 2" descr="Business Growth PNGs for Free Download">
            <a:extLst>
              <a:ext uri="{FF2B5EF4-FFF2-40B4-BE49-F238E27FC236}">
                <a16:creationId xmlns:a16="http://schemas.microsoft.com/office/drawing/2014/main" id="{6F9A42CB-08DA-56B2-7AAB-160CE84B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650" y="-571018"/>
            <a:ext cx="7004791" cy="71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ACCE4B-596B-A6C0-AAB8-FAF58CC0FDF1}"/>
              </a:ext>
            </a:extLst>
          </p:cNvPr>
          <p:cNvSpPr txBox="1"/>
          <p:nvPr/>
        </p:nvSpPr>
        <p:spPr>
          <a:xfrm>
            <a:off x="7130369" y="7371254"/>
            <a:ext cx="10552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+mn-cs"/>
              </a:rPr>
              <a:t>Community. ”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F8A088-E6DE-1966-7F59-04DF7CA63F17}"/>
              </a:ext>
            </a:extLst>
          </p:cNvPr>
          <p:cNvSpPr txBox="1"/>
          <p:nvPr/>
        </p:nvSpPr>
        <p:spPr>
          <a:xfrm>
            <a:off x="6466829" y="6333127"/>
            <a:ext cx="120787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+mn-cs"/>
              </a:rPr>
              <a:t>Our Customers, Investors, And People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D3588B-16C3-E345-AC21-5FCC79374F22}"/>
              </a:ext>
            </a:extLst>
          </p:cNvPr>
          <p:cNvSpPr txBox="1"/>
          <p:nvPr/>
        </p:nvSpPr>
        <p:spPr>
          <a:xfrm>
            <a:off x="11592516" y="5409797"/>
            <a:ext cx="15094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+mn-cs"/>
              </a:rPr>
              <a:t>To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787662-DC75-49F4-3E34-5316F1C2C511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" panose="02020502050305020303" pitchFamily="18" charset="0"/>
              </a:rPr>
              <a:t>Our </a:t>
            </a:r>
            <a:r>
              <a:rPr lang="en-IN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" panose="02020502050305020303" pitchFamily="18" charset="0"/>
              </a:rPr>
              <a:t>Vision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9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A69DC-5AC5-34AF-70FA-6DE1AF5D8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BB973-7B35-0498-5F63-B3C498088A7E}"/>
              </a:ext>
            </a:extLst>
          </p:cNvPr>
          <p:cNvSpPr/>
          <p:nvPr/>
        </p:nvSpPr>
        <p:spPr>
          <a:xfrm>
            <a:off x="250823" y="1204544"/>
            <a:ext cx="195893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alisto MT" panose="02040603050505030304" pitchFamily="18" charset="0"/>
              </a:rPr>
              <a:t>(NAMAMI Integrated Facilities Management)</a:t>
            </a:r>
            <a:endParaRPr lang="en-US" sz="54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3451F-6687-8B1E-5B13-4DC227CBF15D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A9D25-0AA2-29E1-1A7C-AB088A647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47779-EE99-A63B-5D21-CC844D8ED9D1}"/>
              </a:ext>
            </a:extLst>
          </p:cNvPr>
          <p:cNvSpPr txBox="1"/>
          <p:nvPr/>
        </p:nvSpPr>
        <p:spPr>
          <a:xfrm>
            <a:off x="9518650" y="2381250"/>
            <a:ext cx="10058400" cy="8386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4300" dirty="0">
                <a:solidFill>
                  <a:schemeClr val="accent6">
                    <a:lumMod val="50000"/>
                  </a:schemeClr>
                </a:solidFill>
                <a:latin typeface="Calisto MT" panose="02040603050505030304" pitchFamily="18" charset="0"/>
              </a:rPr>
              <a:t>What is Namami’s Facility  Management?</a:t>
            </a:r>
          </a:p>
          <a:p>
            <a:pPr algn="just"/>
            <a:endParaRPr lang="en-IN" sz="3200" dirty="0">
              <a:solidFill>
                <a:schemeClr val="tx2">
                  <a:lumMod val="75000"/>
                </a:schemeClr>
              </a:solidFill>
              <a:latin typeface="Calisto MT" panose="02040603050505030304" pitchFamily="18" charset="0"/>
            </a:endParaRPr>
          </a:p>
          <a:p>
            <a:pPr algn="just"/>
            <a:r>
              <a:rPr lang="en-IN" sz="3600" dirty="0">
                <a:latin typeface="Calisto MT" panose="02040603050505030304" pitchFamily="18" charset="0"/>
              </a:rPr>
              <a:t>   “NAMMI Integrated Facilities Management is the processes within  an organization to maintain and develop the agreed services  which support and improve the efficiency of its primary (Core  Function) activities.</a:t>
            </a:r>
          </a:p>
          <a:p>
            <a:endParaRPr lang="en-IN" sz="3600" dirty="0">
              <a:latin typeface="Calisto MT" panose="0204060305050503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600" dirty="0">
                <a:latin typeface="Calisto MT" panose="02040603050505030304" pitchFamily="18" charset="0"/>
              </a:rPr>
              <a:t>High Standards of Service Delivery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600" dirty="0">
                <a:latin typeface="Calisto MT" panose="02040603050505030304" pitchFamily="18" charset="0"/>
              </a:rPr>
              <a:t>Single Window Delivery Accountability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600" dirty="0">
                <a:latin typeface="Calisto MT" panose="02040603050505030304" pitchFamily="18" charset="0"/>
              </a:rPr>
              <a:t>Cost Efficient – High Quality Control and     Management Service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600" dirty="0">
                <a:latin typeface="Calisto MT" panose="02040603050505030304" pitchFamily="18" charset="0"/>
              </a:rPr>
              <a:t>Site specific, Man &amp; Machine Combined Optimized Solutions</a:t>
            </a:r>
          </a:p>
          <a:p>
            <a:pPr algn="just"/>
            <a:r>
              <a:rPr lang="en-IN" sz="3200" dirty="0">
                <a:latin typeface="Calisto MT" panose="02040603050505030304" pitchFamily="18" charset="0"/>
              </a:rPr>
              <a:t> </a:t>
            </a:r>
          </a:p>
        </p:txBody>
      </p:sp>
      <p:sp>
        <p:nvSpPr>
          <p:cNvPr id="10" name="AutoShape 4" descr="Facilities Management Services Archives – Swift India">
            <a:extLst>
              <a:ext uri="{FF2B5EF4-FFF2-40B4-BE49-F238E27FC236}">
                <a16:creationId xmlns:a16="http://schemas.microsoft.com/office/drawing/2014/main" id="{7EC418EF-E5DE-094E-2BBD-A7D7C94EF9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99650" y="55054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3534CB-B3A4-DE94-85BB-A2106DA0B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5" y="3687699"/>
            <a:ext cx="9023916" cy="58147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6A7734-3BA5-2826-54A2-F8D536659202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Calisto MT" panose="02040603050505030304" pitchFamily="18" charset="0"/>
              </a:rPr>
              <a:t>Namami Facility Management</a:t>
            </a:r>
          </a:p>
        </p:txBody>
      </p:sp>
    </p:spTree>
    <p:extLst>
      <p:ext uri="{BB962C8B-B14F-4D97-AF65-F5344CB8AC3E}">
        <p14:creationId xmlns:p14="http://schemas.microsoft.com/office/powerpoint/2010/main" val="31507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CF86E-D8DB-C65F-CB1A-38347609E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72825-6947-DDC2-BFB5-0209413C6416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5F57E-D28E-844D-E975-92A92A797A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C215AD-7506-D474-785E-CF81EC42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389" y="1011604"/>
            <a:ext cx="6600825" cy="6600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A6E2E6-0117-B186-F673-22313DACA3BB}"/>
              </a:ext>
            </a:extLst>
          </p:cNvPr>
          <p:cNvSpPr txBox="1"/>
          <p:nvPr/>
        </p:nvSpPr>
        <p:spPr>
          <a:xfrm>
            <a:off x="603250" y="1847851"/>
            <a:ext cx="12954000" cy="5142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4130" algn="just">
              <a:lnSpc>
                <a:spcPct val="100699"/>
              </a:lnSpc>
              <a:spcBef>
                <a:spcPts val="95"/>
              </a:spcBef>
            </a:pP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        Transition is the period between the two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phases &amp;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the related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process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of 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a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building i.e. the period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between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the project stages to fully operational  stage of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a</a:t>
            </a:r>
            <a:r>
              <a:rPr lang="en-US" sz="3600" spc="-1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building.</a:t>
            </a:r>
            <a:endParaRPr lang="en-US" sz="3600" dirty="0">
              <a:latin typeface="Calisto MT" panose="02040603050505030304" pitchFamily="18" charset="0"/>
              <a:cs typeface="Arial"/>
            </a:endParaRPr>
          </a:p>
          <a:p>
            <a:pPr algn="just">
              <a:lnSpc>
                <a:spcPct val="100000"/>
              </a:lnSpc>
              <a:spcBef>
                <a:spcPts val="55"/>
              </a:spcBef>
            </a:pPr>
            <a:endParaRPr lang="en-US" sz="3600" dirty="0">
              <a:latin typeface="Calisto MT" panose="02040603050505030304" pitchFamily="18" charset="0"/>
              <a:cs typeface="Arial"/>
            </a:endParaRPr>
          </a:p>
          <a:p>
            <a:pPr marL="12700" marR="47625" algn="just">
              <a:lnSpc>
                <a:spcPct val="100699"/>
              </a:lnSpc>
            </a:pP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             The complete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transition process of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a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building starts from the </a:t>
            </a:r>
            <a:r>
              <a:rPr lang="en-US" sz="360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fit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out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stage 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onwards which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includes thorough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snagging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of the entire building its  </a:t>
            </a:r>
            <a:r>
              <a:rPr lang="en-US" sz="3600" spc="10" dirty="0" err="1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equipments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,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various services/systems, their testing </a:t>
            </a:r>
            <a:r>
              <a:rPr lang="en-US" sz="3600" spc="10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&amp;</a:t>
            </a:r>
            <a:r>
              <a:rPr lang="en-US" sz="3600" spc="-4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 </a:t>
            </a:r>
            <a:r>
              <a:rPr lang="en-US" sz="3600" spc="5" dirty="0">
                <a:solidFill>
                  <a:srgbClr val="292929"/>
                </a:solidFill>
                <a:latin typeface="Calisto MT" panose="02040603050505030304" pitchFamily="18" charset="0"/>
                <a:cs typeface="Arial"/>
              </a:rPr>
              <a:t>tuning.</a:t>
            </a:r>
            <a:endParaRPr lang="en-US" sz="3600" dirty="0">
              <a:latin typeface="Calisto MT" panose="02040603050505030304" pitchFamily="18" charset="0"/>
              <a:cs typeface="Arial"/>
            </a:endParaRPr>
          </a:p>
          <a:p>
            <a:pPr algn="just">
              <a:lnSpc>
                <a:spcPct val="100000"/>
              </a:lnSpc>
              <a:spcBef>
                <a:spcPts val="55"/>
              </a:spcBef>
            </a:pPr>
            <a:endParaRPr lang="en-US" sz="3600" dirty="0">
              <a:latin typeface="Calisto MT" panose="02040603050505030304" pitchFamily="18" charset="0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DF024-3291-B631-64C1-DFC8ECE8363E}"/>
              </a:ext>
            </a:extLst>
          </p:cNvPr>
          <p:cNvSpPr txBox="1"/>
          <p:nvPr/>
        </p:nvSpPr>
        <p:spPr>
          <a:xfrm>
            <a:off x="597079" y="6877132"/>
            <a:ext cx="18897600" cy="3426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9270" lvl="0" indent="0" algn="just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          Compilation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of the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complete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built drawings,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manuals,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Tests, trials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&amp;  commissioning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reports, data of all </a:t>
            </a:r>
            <a:r>
              <a:rPr kumimoji="0" lang="en-US" sz="3600" b="0" i="0" u="none" strike="noStrike" kern="1200" cap="none" spc="1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equipments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&amp; systems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including</a:t>
            </a:r>
            <a:r>
              <a:rPr kumimoji="0" lang="en-US" sz="3600" b="0" i="0" u="none" strike="noStrike" kern="1200" cap="none" spc="-10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all 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documents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pertaining to Statutory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compliances as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per state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&amp;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central  government’s</a:t>
            </a:r>
            <a:r>
              <a:rPr kumimoji="0" lang="en-US" sz="36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norms.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  <a:p>
            <a:pPr marL="12700" marR="5080" lvl="0" indent="0" algn="ctr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Our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core technical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team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comprising of subject matter experts with vast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&amp; 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multifaceted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experience can add value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to your organization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&amp; </a:t>
            </a:r>
            <a:r>
              <a:rPr kumimoji="0" lang="en-US" sz="3600" b="0" i="0" u="none" strike="noStrike" kern="1200" cap="none" spc="5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its</a:t>
            </a:r>
            <a:r>
              <a:rPr kumimoji="0" lang="en-US" sz="3600" b="0" i="0" u="none" strike="noStrike" kern="1200" cap="none" spc="-9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 </a:t>
            </a:r>
            <a:r>
              <a:rPr kumimoji="0" lang="en-US" sz="3600" b="0" i="0" u="none" strike="noStrike" kern="1200" cap="none" spc="1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Arial"/>
              </a:rPr>
              <a:t>assets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6581FD-9045-B44D-9C11-F4C99A9195BC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Transition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27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E8D1-E96C-CA5B-52E5-013F67F0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08984-C403-7DB6-4C29-2E631AB2CC09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9CC77-26EB-702D-D2F1-87EC01E504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4E8110-0D2E-4F8F-5CEA-661A361799EF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Services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B5FD6-5F31-7888-025D-E80E7CE652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66" t="-1962" r="13545" b="1962"/>
          <a:stretch>
            <a:fillRect/>
          </a:stretch>
        </p:blipFill>
        <p:spPr>
          <a:xfrm>
            <a:off x="450850" y="1855889"/>
            <a:ext cx="9330964" cy="8850081"/>
          </a:xfrm>
          <a:prstGeom prst="rect">
            <a:avLst/>
          </a:prstGeom>
        </p:spPr>
      </p:pic>
      <p:pic>
        <p:nvPicPr>
          <p:cNvPr id="6148" name="Picture 4" descr="The value of customer service for your Supply Chains - Learn About Logistics">
            <a:extLst>
              <a:ext uri="{FF2B5EF4-FFF2-40B4-BE49-F238E27FC236}">
                <a16:creationId xmlns:a16="http://schemas.microsoft.com/office/drawing/2014/main" id="{1D8DFA99-1652-8DD8-0866-1FFBF42F0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7" b="20599"/>
          <a:stretch>
            <a:fillRect/>
          </a:stretch>
        </p:blipFill>
        <p:spPr bwMode="auto">
          <a:xfrm>
            <a:off x="6013450" y="1144708"/>
            <a:ext cx="7608783" cy="21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20803-2F9A-ED89-AD5C-D9373E2C0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050" y="1406147"/>
            <a:ext cx="6084783" cy="91271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25A01E-61CB-C80D-84E7-AE3226E69616}"/>
              </a:ext>
            </a:extLst>
          </p:cNvPr>
          <p:cNvSpPr/>
          <p:nvPr/>
        </p:nvSpPr>
        <p:spPr>
          <a:xfrm>
            <a:off x="15767050" y="7943850"/>
            <a:ext cx="8382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927285-CD9E-18BA-92FF-7A01298761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181" y="7867650"/>
            <a:ext cx="670520" cy="838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9C26C5-3FAC-F363-AE9C-03C7D2755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834" y="8859055"/>
            <a:ext cx="933498" cy="17780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B0501C-7E97-441B-280E-914261B3DB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1323" r="2225"/>
          <a:stretch>
            <a:fillRect/>
          </a:stretch>
        </p:blipFill>
        <p:spPr>
          <a:xfrm>
            <a:off x="3803651" y="10112387"/>
            <a:ext cx="1752600" cy="7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CF190-E44F-958F-9BEE-69BD04D3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1BDDE8-EE64-5733-4838-5487A16B9C56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CB26D-592C-8ABC-057F-7F1AE361B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15C3FA-A23E-BAE3-7DFC-CC3A820BA550}"/>
              </a:ext>
            </a:extLst>
          </p:cNvPr>
          <p:cNvSpPr/>
          <p:nvPr/>
        </p:nvSpPr>
        <p:spPr>
          <a:xfrm>
            <a:off x="-12341" y="0"/>
            <a:ext cx="20116441" cy="11270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Soft Services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7BDF1-E8C2-8867-C187-D901079DA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439" y="1314450"/>
            <a:ext cx="2390775" cy="191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03DD89-D5B3-2393-61B0-1A6FD89503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/>
          <a:stretch>
            <a:fillRect/>
          </a:stretch>
        </p:blipFill>
        <p:spPr>
          <a:xfrm>
            <a:off x="291403" y="1898164"/>
            <a:ext cx="8586258" cy="73218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5FA1B-5EDD-1CC2-6C77-4C922FB66C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9542141"/>
            <a:ext cx="1997372" cy="13315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7F40F9-39B6-3D0D-DD5A-08DD0C821026}"/>
              </a:ext>
            </a:extLst>
          </p:cNvPr>
          <p:cNvSpPr/>
          <p:nvPr/>
        </p:nvSpPr>
        <p:spPr>
          <a:xfrm>
            <a:off x="9747250" y="1943863"/>
            <a:ext cx="7208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sto MT" panose="02040603050505030304" pitchFamily="18" charset="0"/>
              </a:rPr>
              <a:t>House </a:t>
            </a:r>
            <a:r>
              <a:rPr lang="en-IN" sz="54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sto MT" panose="02040603050505030304" pitchFamily="18" charset="0"/>
              </a:rPr>
              <a:t>Kipping Services</a:t>
            </a:r>
            <a:endParaRPr lang="en-US" sz="5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45813-CB99-C801-29F9-125B94BBD95A}"/>
              </a:ext>
            </a:extLst>
          </p:cNvPr>
          <p:cNvSpPr txBox="1"/>
          <p:nvPr/>
        </p:nvSpPr>
        <p:spPr>
          <a:xfrm>
            <a:off x="9137650" y="3867971"/>
            <a:ext cx="10675047" cy="5522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3200" spc="175" dirty="0">
                <a:latin typeface="Calisto MT" panose="02040603050505030304" pitchFamily="18" charset="0"/>
                <a:cs typeface="Arial"/>
              </a:rPr>
              <a:t>         Smart</a:t>
            </a:r>
            <a:r>
              <a:rPr lang="en-US" sz="3200" spc="-10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300" dirty="0">
                <a:latin typeface="Calisto MT" panose="02040603050505030304" pitchFamily="18" charset="0"/>
                <a:cs typeface="Arial"/>
              </a:rPr>
              <a:t>&amp;</a:t>
            </a:r>
            <a:r>
              <a:rPr lang="en-US" sz="3200" spc="-8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70" dirty="0">
                <a:latin typeface="Calisto MT" panose="02040603050505030304" pitchFamily="18" charset="0"/>
                <a:cs typeface="Arial"/>
              </a:rPr>
              <a:t>Hygienic</a:t>
            </a:r>
            <a:r>
              <a:rPr lang="en-US" sz="3200" spc="-9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35" dirty="0">
                <a:latin typeface="Calisto MT" panose="02040603050505030304" pitchFamily="18" charset="0"/>
                <a:cs typeface="Arial"/>
              </a:rPr>
              <a:t>House</a:t>
            </a:r>
            <a:r>
              <a:rPr lang="en-US" sz="3200" spc="-8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70" dirty="0">
                <a:latin typeface="Calisto MT" panose="02040603050505030304" pitchFamily="18" charset="0"/>
                <a:cs typeface="Arial"/>
              </a:rPr>
              <a:t>Keeping</a:t>
            </a:r>
            <a:r>
              <a:rPr lang="en-US" sz="3200" spc="-7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40" dirty="0">
                <a:latin typeface="Calisto MT" panose="02040603050505030304" pitchFamily="18" charset="0"/>
                <a:cs typeface="Arial"/>
              </a:rPr>
              <a:t>Management,</a:t>
            </a:r>
            <a:r>
              <a:rPr lang="en-US" sz="3200" spc="-8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80" dirty="0">
                <a:latin typeface="Calisto MT" panose="02040603050505030304" pitchFamily="18" charset="0"/>
                <a:cs typeface="Arial"/>
              </a:rPr>
              <a:t>upkeep  </a:t>
            </a:r>
            <a:r>
              <a:rPr lang="en-US" sz="3200" spc="165" dirty="0">
                <a:latin typeface="Calisto MT" panose="02040603050505030304" pitchFamily="18" charset="0"/>
                <a:cs typeface="Arial"/>
              </a:rPr>
              <a:t>of</a:t>
            </a:r>
            <a:r>
              <a:rPr lang="en-US" sz="3200" spc="-3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75" dirty="0">
                <a:latin typeface="Calisto MT" panose="02040603050505030304" pitchFamily="18" charset="0"/>
                <a:cs typeface="Arial"/>
              </a:rPr>
              <a:t>the</a:t>
            </a:r>
            <a:r>
              <a:rPr lang="en-US" sz="3200" spc="-1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80" dirty="0">
                <a:latin typeface="Calisto MT" panose="02040603050505030304" pitchFamily="18" charset="0"/>
                <a:cs typeface="Arial"/>
              </a:rPr>
              <a:t>building</a:t>
            </a:r>
            <a:r>
              <a:rPr lang="en-US" sz="3200" spc="88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90" dirty="0">
                <a:latin typeface="Calisto MT" panose="02040603050505030304" pitchFamily="18" charset="0"/>
                <a:cs typeface="Arial"/>
              </a:rPr>
              <a:t>including</a:t>
            </a:r>
            <a:r>
              <a:rPr lang="en-US" sz="3200" spc="-2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80" dirty="0">
                <a:latin typeface="Calisto MT" panose="02040603050505030304" pitchFamily="18" charset="0"/>
                <a:cs typeface="Arial"/>
              </a:rPr>
              <a:t>facade</a:t>
            </a:r>
            <a:r>
              <a:rPr lang="en-US" sz="3200" spc="-2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300" dirty="0">
                <a:latin typeface="Calisto MT" panose="02040603050505030304" pitchFamily="18" charset="0"/>
                <a:cs typeface="Arial"/>
              </a:rPr>
              <a:t>&amp;</a:t>
            </a:r>
            <a:r>
              <a:rPr lang="en-US" sz="3200" spc="-1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225" dirty="0">
                <a:latin typeface="Calisto MT" panose="02040603050505030304" pitchFamily="18" charset="0"/>
                <a:cs typeface="Arial"/>
              </a:rPr>
              <a:t>water</a:t>
            </a:r>
            <a:r>
              <a:rPr lang="en-US" sz="3200" spc="-2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60" dirty="0">
                <a:latin typeface="Calisto MT" panose="02040603050505030304" pitchFamily="18" charset="0"/>
                <a:cs typeface="Arial"/>
              </a:rPr>
              <a:t>bodies,</a:t>
            </a:r>
            <a:r>
              <a:rPr lang="en-US" sz="3200" spc="-3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30" dirty="0">
                <a:latin typeface="Calisto MT" panose="02040603050505030304" pitchFamily="18" charset="0"/>
                <a:cs typeface="Arial"/>
              </a:rPr>
              <a:t>as</a:t>
            </a:r>
            <a:r>
              <a:rPr lang="en-US" sz="3200" spc="-2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229" dirty="0">
                <a:latin typeface="Calisto MT" panose="02040603050505030304" pitchFamily="18" charset="0"/>
                <a:cs typeface="Arial"/>
              </a:rPr>
              <a:t>per  </a:t>
            </a:r>
            <a:r>
              <a:rPr lang="en-US" sz="3200" spc="175" dirty="0">
                <a:latin typeface="Calisto MT" panose="02040603050505030304" pitchFamily="18" charset="0"/>
                <a:cs typeface="Arial"/>
              </a:rPr>
              <a:t>the international </a:t>
            </a:r>
            <a:r>
              <a:rPr lang="en-US" sz="3200" spc="190" dirty="0">
                <a:latin typeface="Calisto MT" panose="02040603050505030304" pitchFamily="18" charset="0"/>
                <a:cs typeface="Arial"/>
              </a:rPr>
              <a:t>standards including </a:t>
            </a:r>
            <a:r>
              <a:rPr lang="en-US" sz="3200" spc="195" dirty="0">
                <a:latin typeface="Calisto MT" panose="02040603050505030304" pitchFamily="18" charset="0"/>
                <a:cs typeface="Arial"/>
              </a:rPr>
              <a:t>decoration </a:t>
            </a:r>
            <a:r>
              <a:rPr lang="en-US" sz="3200" spc="215" dirty="0">
                <a:latin typeface="Calisto MT" panose="02040603050505030304" pitchFamily="18" charset="0"/>
                <a:cs typeface="Arial"/>
              </a:rPr>
              <a:t>with  </a:t>
            </a:r>
            <a:r>
              <a:rPr lang="en-US" sz="3200" spc="135" dirty="0">
                <a:latin typeface="Calisto MT" panose="02040603050505030304" pitchFamily="18" charset="0"/>
                <a:cs typeface="Arial"/>
              </a:rPr>
              <a:t>an </a:t>
            </a:r>
            <a:r>
              <a:rPr lang="en-US" sz="3200" spc="120" dirty="0">
                <a:latin typeface="Calisto MT" panose="02040603050505030304" pitchFamily="18" charset="0"/>
                <a:cs typeface="Arial"/>
              </a:rPr>
              <a:t>eye </a:t>
            </a:r>
            <a:r>
              <a:rPr lang="en-US" sz="3200" spc="225" dirty="0">
                <a:latin typeface="Calisto MT" panose="02040603050505030304" pitchFamily="18" charset="0"/>
                <a:cs typeface="Arial"/>
              </a:rPr>
              <a:t>for</a:t>
            </a:r>
            <a:r>
              <a:rPr lang="en-US" sz="3200" spc="-55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60" dirty="0">
                <a:latin typeface="Calisto MT" panose="02040603050505030304" pitchFamily="18" charset="0"/>
                <a:cs typeface="Arial"/>
              </a:rPr>
              <a:t>details.</a:t>
            </a:r>
            <a:endParaRPr lang="en-US" sz="3200" dirty="0">
              <a:latin typeface="Calisto MT" panose="02040603050505030304" pitchFamily="18" charset="0"/>
              <a:cs typeface="Arial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</a:pPr>
            <a:endParaRPr lang="en-US" sz="3200" dirty="0">
              <a:latin typeface="Calisto MT" panose="02040603050505030304" pitchFamily="18" charset="0"/>
              <a:cs typeface="Arial"/>
            </a:endParaRPr>
          </a:p>
          <a:p>
            <a:pPr marL="12700" marR="6350" algn="just">
              <a:lnSpc>
                <a:spcPct val="100000"/>
              </a:lnSpc>
            </a:pPr>
            <a:r>
              <a:rPr lang="en-US" sz="3200" spc="175" dirty="0">
                <a:latin typeface="Calisto MT" panose="02040603050505030304" pitchFamily="18" charset="0"/>
                <a:cs typeface="Arial"/>
              </a:rPr>
              <a:t>        Smart </a:t>
            </a:r>
            <a:r>
              <a:rPr lang="en-US" sz="3200" spc="140" dirty="0">
                <a:latin typeface="Calisto MT" panose="02040603050505030304" pitchFamily="18" charset="0"/>
                <a:cs typeface="Arial"/>
              </a:rPr>
              <a:t>Cleaning </a:t>
            </a:r>
            <a:r>
              <a:rPr lang="en-US" sz="3200" spc="190" dirty="0">
                <a:latin typeface="Calisto MT" panose="02040603050505030304" pitchFamily="18" charset="0"/>
                <a:cs typeface="Arial"/>
              </a:rPr>
              <a:t>Program </a:t>
            </a:r>
            <a:r>
              <a:rPr lang="en-US" sz="3200" spc="145" dirty="0">
                <a:latin typeface="Calisto MT" panose="02040603050505030304" pitchFamily="18" charset="0"/>
                <a:cs typeface="Arial"/>
              </a:rPr>
              <a:t>is </a:t>
            </a:r>
            <a:r>
              <a:rPr lang="en-US" sz="3200" spc="175" dirty="0">
                <a:latin typeface="Calisto MT" panose="02040603050505030304" pitchFamily="18" charset="0"/>
                <a:cs typeface="Arial"/>
              </a:rPr>
              <a:t>being </a:t>
            </a:r>
            <a:r>
              <a:rPr lang="en-US" sz="3200" spc="165" dirty="0">
                <a:latin typeface="Calisto MT" panose="02040603050505030304" pitchFamily="18" charset="0"/>
                <a:cs typeface="Arial"/>
              </a:rPr>
              <a:t>implemented </a:t>
            </a:r>
            <a:r>
              <a:rPr lang="en-US" sz="3200" spc="215" dirty="0">
                <a:latin typeface="Calisto MT" panose="02040603050505030304" pitchFamily="18" charset="0"/>
                <a:cs typeface="Arial"/>
              </a:rPr>
              <a:t>with  </a:t>
            </a:r>
            <a:r>
              <a:rPr lang="en-IN" sz="3200" spc="215" dirty="0">
                <a:latin typeface="Calisto MT" panose="02040603050505030304" pitchFamily="18" charset="0"/>
                <a:cs typeface="Arial"/>
              </a:rPr>
              <a:t>microfibre</a:t>
            </a:r>
            <a:r>
              <a:rPr lang="en-US" sz="3200" spc="21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45" dirty="0">
                <a:latin typeface="Calisto MT" panose="02040603050505030304" pitchFamily="18" charset="0"/>
                <a:cs typeface="Arial"/>
              </a:rPr>
              <a:t>systems. </a:t>
            </a:r>
            <a:r>
              <a:rPr lang="en-US" sz="3200" spc="135" dirty="0">
                <a:latin typeface="Calisto MT" panose="02040603050505030304" pitchFamily="18" charset="0"/>
                <a:cs typeface="Arial"/>
              </a:rPr>
              <a:t>With </a:t>
            </a:r>
            <a:r>
              <a:rPr lang="en-US" sz="3200" spc="180" dirty="0">
                <a:latin typeface="Calisto MT" panose="02040603050505030304" pitchFamily="18" charset="0"/>
                <a:cs typeface="Arial"/>
              </a:rPr>
              <a:t>its technologically </a:t>
            </a:r>
            <a:r>
              <a:rPr lang="en-US" sz="3200" spc="170" dirty="0">
                <a:latin typeface="Calisto MT" panose="02040603050505030304" pitchFamily="18" charset="0"/>
                <a:cs typeface="Arial"/>
              </a:rPr>
              <a:t>advanced  methods</a:t>
            </a:r>
            <a:r>
              <a:rPr lang="en-US" sz="3200" spc="1255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3200" spc="160" dirty="0">
                <a:latin typeface="Calisto MT" panose="02040603050505030304" pitchFamily="18" charset="0"/>
                <a:cs typeface="Arial"/>
              </a:rPr>
              <a:t>and </a:t>
            </a:r>
            <a:r>
              <a:rPr lang="en-US" sz="3200" spc="195" dirty="0">
                <a:latin typeface="Calisto MT" panose="02040603050505030304" pitchFamily="18" charset="0"/>
                <a:cs typeface="Arial"/>
              </a:rPr>
              <a:t>scientific </a:t>
            </a:r>
            <a:r>
              <a:rPr lang="en-US" sz="3200" spc="204" dirty="0">
                <a:latin typeface="Calisto MT" panose="02040603050505030304" pitchFamily="18" charset="0"/>
                <a:cs typeface="Arial"/>
              </a:rPr>
              <a:t>approach </a:t>
            </a:r>
            <a:r>
              <a:rPr lang="en-US" sz="3200" spc="190" dirty="0">
                <a:latin typeface="Calisto MT" panose="02040603050505030304" pitchFamily="18" charset="0"/>
                <a:cs typeface="Arial"/>
              </a:rPr>
              <a:t>that </a:t>
            </a:r>
            <a:r>
              <a:rPr lang="en-US" sz="3200" spc="185" dirty="0">
                <a:latin typeface="Calisto MT" panose="02040603050505030304" pitchFamily="18" charset="0"/>
                <a:cs typeface="Arial"/>
              </a:rPr>
              <a:t>eradicates  </a:t>
            </a:r>
            <a:r>
              <a:rPr lang="en-US" sz="3200" spc="190" dirty="0">
                <a:latin typeface="Calisto MT" panose="02040603050505030304" pitchFamily="18" charset="0"/>
                <a:cs typeface="Arial"/>
              </a:rPr>
              <a:t>traditional </a:t>
            </a:r>
            <a:r>
              <a:rPr lang="en-US" sz="3200" spc="180" dirty="0">
                <a:latin typeface="Calisto MT" panose="02040603050505030304" pitchFamily="18" charset="0"/>
                <a:cs typeface="Arial"/>
              </a:rPr>
              <a:t>mop </a:t>
            </a:r>
            <a:r>
              <a:rPr lang="en-US" sz="3200" spc="165" dirty="0">
                <a:latin typeface="Calisto MT" panose="02040603050505030304" pitchFamily="18" charset="0"/>
                <a:cs typeface="Arial"/>
              </a:rPr>
              <a:t>and </a:t>
            </a:r>
            <a:r>
              <a:rPr lang="en-US" sz="3200" spc="215" dirty="0">
                <a:latin typeface="Calisto MT" panose="02040603050505030304" pitchFamily="18" charset="0"/>
                <a:cs typeface="Arial"/>
              </a:rPr>
              <a:t>bucket </a:t>
            </a:r>
            <a:r>
              <a:rPr lang="en-US" sz="3200" spc="145" dirty="0">
                <a:latin typeface="Calisto MT" panose="02040603050505030304" pitchFamily="18" charset="0"/>
                <a:cs typeface="Arial"/>
              </a:rPr>
              <a:t>systems, </a:t>
            </a:r>
            <a:r>
              <a:rPr lang="en-US" sz="3200" spc="175" dirty="0">
                <a:latin typeface="Calisto MT" panose="02040603050505030304" pitchFamily="18" charset="0"/>
                <a:cs typeface="Arial"/>
              </a:rPr>
              <a:t>Smart </a:t>
            </a:r>
            <a:r>
              <a:rPr lang="en-US" sz="3200" spc="140" dirty="0">
                <a:latin typeface="Calisto MT" panose="02040603050505030304" pitchFamily="18" charset="0"/>
                <a:cs typeface="Arial"/>
              </a:rPr>
              <a:t>Cleaning  </a:t>
            </a:r>
            <a:r>
              <a:rPr lang="en-US" sz="3200" spc="190" dirty="0">
                <a:latin typeface="Calisto MT" panose="02040603050505030304" pitchFamily="18" charset="0"/>
                <a:cs typeface="Arial"/>
              </a:rPr>
              <a:t>Program </a:t>
            </a:r>
            <a:r>
              <a:rPr lang="en-US" sz="3200" spc="160" dirty="0">
                <a:latin typeface="Calisto MT" panose="02040603050505030304" pitchFamily="18" charset="0"/>
                <a:cs typeface="Arial"/>
              </a:rPr>
              <a:t>ensures </a:t>
            </a:r>
            <a:r>
              <a:rPr lang="en-US" sz="3200" spc="155" dirty="0">
                <a:latin typeface="Calisto MT" panose="02040603050505030304" pitchFamily="18" charset="0"/>
                <a:cs typeface="Arial"/>
              </a:rPr>
              <a:t>healthy </a:t>
            </a:r>
            <a:r>
              <a:rPr lang="en-US" sz="3200" spc="260" dirty="0">
                <a:latin typeface="Calisto MT" panose="02040603050505030304" pitchFamily="18" charset="0"/>
                <a:cs typeface="Arial"/>
              </a:rPr>
              <a:t>work </a:t>
            </a:r>
            <a:r>
              <a:rPr lang="en-US" sz="3200" spc="185" dirty="0">
                <a:latin typeface="Calisto MT" panose="02040603050505030304" pitchFamily="18" charset="0"/>
                <a:cs typeface="Arial"/>
              </a:rPr>
              <a:t>place </a:t>
            </a:r>
            <a:r>
              <a:rPr lang="en-US" sz="3200" spc="170" dirty="0">
                <a:latin typeface="Calisto MT" panose="02040603050505030304" pitchFamily="18" charset="0"/>
                <a:cs typeface="Arial"/>
              </a:rPr>
              <a:t>environment </a:t>
            </a:r>
            <a:r>
              <a:rPr lang="en-US" sz="3200" spc="225" dirty="0">
                <a:latin typeface="Calisto MT" panose="02040603050505030304" pitchFamily="18" charset="0"/>
                <a:cs typeface="Arial"/>
              </a:rPr>
              <a:t>for  </a:t>
            </a:r>
            <a:r>
              <a:rPr lang="en-US" sz="3200" spc="150" dirty="0">
                <a:latin typeface="Calisto MT" panose="02040603050505030304" pitchFamily="18" charset="0"/>
                <a:cs typeface="Arial"/>
              </a:rPr>
              <a:t>everyone.</a:t>
            </a:r>
            <a:endParaRPr lang="en-US" sz="3200" dirty="0">
              <a:latin typeface="Calisto MT" panose="0204060305050503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44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CC08-2FBE-BB75-3858-D1E12A095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19DB1E-EB63-4421-335A-8A3A9D39D892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A37EA-EB1B-FA48-0B48-53BFEF3C4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6C2E1F-7BE4-5E97-AA97-6F2C67885D2C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spc="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cs typeface="Arial"/>
              </a:rPr>
              <a:t>Landscaping Service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D8DE9-0801-1E5D-E95B-BE7B77381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1"/>
          <a:stretch>
            <a:fillRect/>
          </a:stretch>
        </p:blipFill>
        <p:spPr>
          <a:xfrm>
            <a:off x="2117" y="8910375"/>
            <a:ext cx="3482614" cy="1885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A076B-1234-62FF-F630-A01140360382}"/>
              </a:ext>
            </a:extLst>
          </p:cNvPr>
          <p:cNvSpPr txBox="1"/>
          <p:nvPr/>
        </p:nvSpPr>
        <p:spPr>
          <a:xfrm>
            <a:off x="222250" y="3891484"/>
            <a:ext cx="999631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95" dirty="0">
                <a:latin typeface="Calisto MT" panose="02040603050505030304" pitchFamily="18" charset="0"/>
                <a:cs typeface="Arial"/>
              </a:rPr>
              <a:t>To </a:t>
            </a:r>
            <a:r>
              <a:rPr lang="en-US" sz="4400" spc="160" dirty="0">
                <a:latin typeface="Calisto MT" panose="02040603050505030304" pitchFamily="18" charset="0"/>
                <a:cs typeface="Arial"/>
              </a:rPr>
              <a:t>maintain </a:t>
            </a:r>
            <a:r>
              <a:rPr lang="en-US" sz="4400" spc="175" dirty="0">
                <a:latin typeface="Calisto MT" panose="02040603050505030304" pitchFamily="18" charset="0"/>
                <a:cs typeface="Arial"/>
              </a:rPr>
              <a:t>the Grounds</a:t>
            </a:r>
            <a:r>
              <a:rPr lang="en-US" sz="4400" spc="116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4400" spc="175" dirty="0">
                <a:latin typeface="Calisto MT" panose="02040603050505030304" pitchFamily="18" charset="0"/>
                <a:cs typeface="Arial"/>
              </a:rPr>
              <a:t>(Hard</a:t>
            </a:r>
            <a:r>
              <a:rPr lang="en-US" sz="4400" spc="110" dirty="0">
                <a:latin typeface="Calisto MT" panose="02040603050505030304" pitchFamily="18" charset="0"/>
                <a:cs typeface="Arial"/>
              </a:rPr>
              <a:t>/Soft), </a:t>
            </a:r>
            <a:r>
              <a:rPr lang="en-US" sz="4400" spc="225" dirty="0">
                <a:latin typeface="Calisto MT" panose="02040603050505030304" pitchFamily="18" charset="0"/>
                <a:cs typeface="Arial"/>
              </a:rPr>
              <a:t>water </a:t>
            </a:r>
            <a:r>
              <a:rPr lang="en-US" sz="4400" spc="160" dirty="0">
                <a:latin typeface="Calisto MT" panose="02040603050505030304" pitchFamily="18" charset="0"/>
                <a:cs typeface="Arial"/>
              </a:rPr>
              <a:t>bodies, </a:t>
            </a:r>
            <a:r>
              <a:rPr lang="en-US" sz="4400" spc="180" dirty="0">
                <a:latin typeface="Calisto MT" panose="02040603050505030304" pitchFamily="18" charset="0"/>
                <a:cs typeface="Arial"/>
              </a:rPr>
              <a:t>gardens,</a:t>
            </a:r>
            <a:r>
              <a:rPr lang="en-US" sz="4400" spc="-560" dirty="0">
                <a:latin typeface="Calisto MT" panose="02040603050505030304" pitchFamily="18" charset="0"/>
                <a:cs typeface="Arial"/>
              </a:rPr>
              <a:t> </a:t>
            </a:r>
            <a:r>
              <a:rPr lang="en-US" sz="4400" spc="145" dirty="0">
                <a:latin typeface="Calisto MT" panose="02040603050505030304" pitchFamily="18" charset="0"/>
                <a:cs typeface="Arial"/>
              </a:rPr>
              <a:t>Trees,  </a:t>
            </a:r>
            <a:r>
              <a:rPr lang="en-US" sz="4400" spc="165" dirty="0">
                <a:latin typeface="Calisto MT" panose="02040603050505030304" pitchFamily="18" charset="0"/>
                <a:cs typeface="Arial"/>
              </a:rPr>
              <a:t>Potted </a:t>
            </a:r>
            <a:r>
              <a:rPr lang="en-US" sz="4400" spc="155" dirty="0">
                <a:latin typeface="Calisto MT" panose="02040603050505030304" pitchFamily="18" charset="0"/>
                <a:cs typeface="Arial"/>
              </a:rPr>
              <a:t>Plants(indoors </a:t>
            </a:r>
            <a:r>
              <a:rPr lang="en-US" sz="4400" spc="300" dirty="0">
                <a:latin typeface="Calisto MT" panose="02040603050505030304" pitchFamily="18" charset="0"/>
                <a:cs typeface="Arial"/>
              </a:rPr>
              <a:t>&amp; </a:t>
            </a:r>
            <a:r>
              <a:rPr lang="en-US" sz="4400" spc="180" dirty="0">
                <a:latin typeface="Calisto MT" panose="02040603050505030304" pitchFamily="18" charset="0"/>
                <a:cs typeface="Arial"/>
              </a:rPr>
              <a:t>out </a:t>
            </a:r>
            <a:r>
              <a:rPr lang="en-US" sz="4400" spc="170" dirty="0">
                <a:latin typeface="Calisto MT" panose="02040603050505030304" pitchFamily="18" charset="0"/>
                <a:cs typeface="Arial"/>
              </a:rPr>
              <a:t>doors),  lawns </a:t>
            </a:r>
            <a:r>
              <a:rPr lang="en-US" sz="4400" spc="300" dirty="0">
                <a:latin typeface="Calisto MT" panose="02040603050505030304" pitchFamily="18" charset="0"/>
                <a:cs typeface="Arial"/>
              </a:rPr>
              <a:t>&amp; </a:t>
            </a:r>
            <a:r>
              <a:rPr lang="en-US" sz="4400" spc="210" dirty="0">
                <a:latin typeface="Calisto MT" panose="02040603050505030304" pitchFamily="18" charset="0"/>
                <a:cs typeface="Arial"/>
              </a:rPr>
              <a:t>flower </a:t>
            </a:r>
            <a:r>
              <a:rPr lang="en-US" sz="4400" spc="175" dirty="0">
                <a:latin typeface="Calisto MT" panose="02040603050505030304" pitchFamily="18" charset="0"/>
                <a:cs typeface="Arial"/>
              </a:rPr>
              <a:t>beds </a:t>
            </a:r>
            <a:r>
              <a:rPr lang="en-US" sz="4400" spc="215" dirty="0">
                <a:latin typeface="Calisto MT" panose="02040603050505030304" pitchFamily="18" charset="0"/>
                <a:cs typeface="Arial"/>
              </a:rPr>
              <a:t>with </a:t>
            </a:r>
            <a:r>
              <a:rPr lang="en-US" sz="4400" spc="135" dirty="0">
                <a:latin typeface="Calisto MT" panose="02040603050505030304" pitchFamily="18" charset="0"/>
                <a:cs typeface="Arial"/>
              </a:rPr>
              <a:t>seasonal  </a:t>
            </a:r>
            <a:r>
              <a:rPr lang="en-US" sz="4400" spc="165" dirty="0">
                <a:latin typeface="Calisto MT" panose="02040603050505030304" pitchFamily="18" charset="0"/>
                <a:cs typeface="Arial"/>
              </a:rPr>
              <a:t>plants.</a:t>
            </a:r>
            <a:endParaRPr lang="en-US" sz="4400" dirty="0">
              <a:latin typeface="Calisto MT" panose="02040603050505030304" pitchFamily="18" charset="0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954A3-3AE9-BD75-730A-7718E2D166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2" y="2381250"/>
            <a:ext cx="10651241" cy="710133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4702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93EF3-47A5-D62F-1943-60B8EB866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31C114-7501-8972-1E7F-3B8469BAD597}"/>
              </a:ext>
            </a:extLst>
          </p:cNvPr>
          <p:cNvSpPr/>
          <p:nvPr/>
        </p:nvSpPr>
        <p:spPr>
          <a:xfrm>
            <a:off x="-12341" y="10991850"/>
            <a:ext cx="20116441" cy="3238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10" dirty="0">
                <a:solidFill>
                  <a:schemeClr val="bg1"/>
                </a:solidFill>
                <a:latin typeface="Goudy Old Style" panose="02020502050305020303" pitchFamily="18" charset="0"/>
                <a:cs typeface="Arial"/>
              </a:rPr>
              <a:t>NAMAMI INDIA SUPPORT SERVICES</a:t>
            </a: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9D48C-89C0-9DFB-9477-B7716F255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884" y="9991072"/>
            <a:ext cx="1288330" cy="16105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EF5D06A-7670-50E0-7F9D-75318AD26B38}"/>
              </a:ext>
            </a:extLst>
          </p:cNvPr>
          <p:cNvSpPr/>
          <p:nvPr/>
        </p:nvSpPr>
        <p:spPr>
          <a:xfrm>
            <a:off x="-12341" y="-33002"/>
            <a:ext cx="20116441" cy="11600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>
                <a:latin typeface="Calisto MT" panose="02040603050505030304" pitchFamily="18" charset="0"/>
              </a:rPr>
              <a:t>Space Utilization Standard</a:t>
            </a:r>
            <a:endParaRPr lang="en-IN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875B4-A12A-0675-E4D9-F8F3152E198F}"/>
              </a:ext>
            </a:extLst>
          </p:cNvPr>
          <p:cNvSpPr txBox="1"/>
          <p:nvPr/>
        </p:nvSpPr>
        <p:spPr>
          <a:xfrm>
            <a:off x="10204450" y="2493311"/>
            <a:ext cx="97013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spc="160" dirty="0">
                <a:latin typeface="Calisto MT" panose="02040603050505030304" pitchFamily="18" charset="0"/>
              </a:rPr>
              <a:t>Along</a:t>
            </a:r>
            <a:r>
              <a:rPr lang="en-US" sz="4800" spc="-65" dirty="0">
                <a:latin typeface="Calisto MT" panose="02040603050505030304" pitchFamily="18" charset="0"/>
              </a:rPr>
              <a:t> </a:t>
            </a:r>
            <a:r>
              <a:rPr lang="en-US" sz="4800" spc="200" dirty="0">
                <a:latin typeface="Calisto MT" panose="02040603050505030304" pitchFamily="18" charset="0"/>
              </a:rPr>
              <a:t>with</a:t>
            </a:r>
            <a:r>
              <a:rPr lang="en-US" sz="4800" spc="-70" dirty="0">
                <a:latin typeface="Calisto MT" panose="02040603050505030304" pitchFamily="18" charset="0"/>
              </a:rPr>
              <a:t> </a:t>
            </a:r>
            <a:r>
              <a:rPr lang="en-US" sz="4800" spc="175" dirty="0">
                <a:latin typeface="Calisto MT" panose="02040603050505030304" pitchFamily="18" charset="0"/>
              </a:rPr>
              <a:t>building</a:t>
            </a:r>
            <a:r>
              <a:rPr lang="en-US" sz="4800" spc="-65" dirty="0">
                <a:latin typeface="Calisto MT" panose="02040603050505030304" pitchFamily="18" charset="0"/>
              </a:rPr>
              <a:t> </a:t>
            </a:r>
            <a:r>
              <a:rPr lang="en-US" sz="4800" spc="165" dirty="0">
                <a:latin typeface="Calisto MT" panose="02040603050505030304" pitchFamily="18" charset="0"/>
              </a:rPr>
              <a:t>services,</a:t>
            </a:r>
            <a:r>
              <a:rPr lang="en-US" sz="4800" spc="-65" dirty="0">
                <a:latin typeface="Calisto MT" panose="02040603050505030304" pitchFamily="18" charset="0"/>
              </a:rPr>
              <a:t> </a:t>
            </a:r>
            <a:r>
              <a:rPr lang="en-US" sz="4800" spc="155" dirty="0">
                <a:latin typeface="Calisto MT" panose="02040603050505030304" pitchFamily="18" charset="0"/>
              </a:rPr>
              <a:t>dealing</a:t>
            </a:r>
            <a:r>
              <a:rPr lang="en-US" sz="4800" spc="-60" dirty="0">
                <a:latin typeface="Calisto MT" panose="02040603050505030304" pitchFamily="18" charset="0"/>
              </a:rPr>
              <a:t> </a:t>
            </a:r>
            <a:r>
              <a:rPr lang="en-US" sz="4800" spc="200" dirty="0">
                <a:latin typeface="Calisto MT" panose="02040603050505030304" pitchFamily="18" charset="0"/>
              </a:rPr>
              <a:t>with</a:t>
            </a:r>
            <a:r>
              <a:rPr lang="en-US" sz="4800" spc="-70" dirty="0">
                <a:latin typeface="Calisto MT" panose="02040603050505030304" pitchFamily="18" charset="0"/>
              </a:rPr>
              <a:t> </a:t>
            </a:r>
            <a:r>
              <a:rPr lang="en-US" sz="4800" spc="175" dirty="0">
                <a:latin typeface="Calisto MT" panose="02040603050505030304" pitchFamily="18" charset="0"/>
              </a:rPr>
              <a:t>office</a:t>
            </a:r>
            <a:r>
              <a:rPr lang="en-US" sz="4800" spc="-70" dirty="0">
                <a:latin typeface="Calisto MT" panose="02040603050505030304" pitchFamily="18" charset="0"/>
              </a:rPr>
              <a:t> </a:t>
            </a:r>
            <a:r>
              <a:rPr lang="en-US" sz="4800" spc="170" dirty="0">
                <a:latin typeface="Calisto MT" panose="02040603050505030304" pitchFamily="18" charset="0"/>
              </a:rPr>
              <a:t>spaces</a:t>
            </a:r>
            <a:r>
              <a:rPr lang="en-US" sz="4800" spc="-60" dirty="0">
                <a:latin typeface="Calisto MT" panose="02040603050505030304" pitchFamily="18" charset="0"/>
              </a:rPr>
              <a:t> </a:t>
            </a:r>
            <a:r>
              <a:rPr lang="en-US" sz="4800" spc="215" dirty="0">
                <a:latin typeface="Calisto MT" panose="02040603050505030304" pitchFamily="18" charset="0"/>
              </a:rPr>
              <a:t>for  </a:t>
            </a:r>
            <a:r>
              <a:rPr lang="en-US" sz="4800" spc="175" dirty="0">
                <a:latin typeface="Calisto MT" panose="02040603050505030304" pitchFamily="18" charset="0"/>
              </a:rPr>
              <a:t>space</a:t>
            </a:r>
            <a:r>
              <a:rPr lang="en-US" sz="4800" spc="25" dirty="0">
                <a:latin typeface="Calisto MT" panose="02040603050505030304" pitchFamily="18" charset="0"/>
              </a:rPr>
              <a:t> </a:t>
            </a:r>
            <a:r>
              <a:rPr lang="en-US" sz="4800" spc="155" dirty="0">
                <a:latin typeface="Calisto MT" panose="02040603050505030304" pitchFamily="18" charset="0"/>
              </a:rPr>
              <a:t>optimization,</a:t>
            </a:r>
            <a:r>
              <a:rPr lang="en-US" sz="4800" spc="40" dirty="0">
                <a:latin typeface="Calisto MT" panose="02040603050505030304" pitchFamily="18" charset="0"/>
              </a:rPr>
              <a:t> </a:t>
            </a:r>
            <a:r>
              <a:rPr lang="en-US" sz="4800" spc="185" dirty="0">
                <a:latin typeface="Calisto MT" panose="02040603050505030304" pitchFamily="18" charset="0"/>
              </a:rPr>
              <a:t>can</a:t>
            </a:r>
            <a:r>
              <a:rPr lang="en-US" sz="4800" spc="30" dirty="0">
                <a:latin typeface="Calisto MT" panose="02040603050505030304" pitchFamily="18" charset="0"/>
              </a:rPr>
              <a:t> </a:t>
            </a:r>
            <a:r>
              <a:rPr lang="en-US" sz="4800" spc="135" dirty="0">
                <a:latin typeface="Calisto MT" panose="02040603050505030304" pitchFamily="18" charset="0"/>
              </a:rPr>
              <a:t>also</a:t>
            </a:r>
            <a:r>
              <a:rPr lang="en-US" sz="4800" spc="35" dirty="0">
                <a:latin typeface="Calisto MT" panose="02040603050505030304" pitchFamily="18" charset="0"/>
              </a:rPr>
              <a:t> </a:t>
            </a:r>
            <a:r>
              <a:rPr lang="en-US" sz="4800" spc="170" dirty="0">
                <a:latin typeface="Calisto MT" panose="02040603050505030304" pitchFamily="18" charset="0"/>
              </a:rPr>
              <a:t>be</a:t>
            </a:r>
            <a:r>
              <a:rPr lang="en-US" sz="4800" spc="25" dirty="0">
                <a:latin typeface="Calisto MT" panose="02040603050505030304" pitchFamily="18" charset="0"/>
              </a:rPr>
              <a:t> </a:t>
            </a:r>
            <a:r>
              <a:rPr lang="en-US" sz="4800" spc="190" dirty="0">
                <a:latin typeface="Calisto MT" panose="02040603050505030304" pitchFamily="18" charset="0"/>
              </a:rPr>
              <a:t>under</a:t>
            </a:r>
            <a:r>
              <a:rPr lang="en-US" sz="4800" spc="35" dirty="0">
                <a:latin typeface="Calisto MT" panose="02040603050505030304" pitchFamily="18" charset="0"/>
              </a:rPr>
              <a:t> </a:t>
            </a:r>
            <a:r>
              <a:rPr lang="en-US" sz="4800" spc="165" dirty="0">
                <a:latin typeface="Calisto MT" panose="02040603050505030304" pitchFamily="18" charset="0"/>
              </a:rPr>
              <a:t>the</a:t>
            </a:r>
            <a:r>
              <a:rPr lang="en-US" sz="4800" spc="25" dirty="0">
                <a:latin typeface="Calisto MT" panose="02040603050505030304" pitchFamily="18" charset="0"/>
              </a:rPr>
              <a:t> </a:t>
            </a:r>
            <a:r>
              <a:rPr lang="en-US" sz="4800" spc="170" dirty="0">
                <a:latin typeface="Calisto MT" panose="02040603050505030304" pitchFamily="18" charset="0"/>
              </a:rPr>
              <a:t>responsibility</a:t>
            </a:r>
            <a:r>
              <a:rPr lang="en-US" sz="4800" spc="30" dirty="0">
                <a:latin typeface="Calisto MT" panose="02040603050505030304" pitchFamily="18" charset="0"/>
              </a:rPr>
              <a:t> </a:t>
            </a:r>
            <a:r>
              <a:rPr lang="en-US" sz="4800" spc="155" dirty="0">
                <a:latin typeface="Calisto MT" panose="02040603050505030304" pitchFamily="18" charset="0"/>
              </a:rPr>
              <a:t>of  </a:t>
            </a:r>
            <a:r>
              <a:rPr lang="en-US" sz="4800" spc="165" dirty="0">
                <a:latin typeface="Calisto MT" panose="02040603050505030304" pitchFamily="18" charset="0"/>
              </a:rPr>
              <a:t>the facilities</a:t>
            </a:r>
            <a:r>
              <a:rPr lang="en-US" sz="4800" spc="-315" dirty="0">
                <a:latin typeface="Calisto MT" panose="02040603050505030304" pitchFamily="18" charset="0"/>
              </a:rPr>
              <a:t> </a:t>
            </a:r>
            <a:r>
              <a:rPr lang="en-US" sz="4800" spc="180" dirty="0">
                <a:latin typeface="Calisto MT" panose="02040603050505030304" pitchFamily="18" charset="0"/>
              </a:rPr>
              <a:t>department.</a:t>
            </a:r>
            <a:endParaRPr lang="en-IN" sz="4800" dirty="0">
              <a:latin typeface="Calisto MT" panose="02040603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E7F75-9A65-52EC-9CEE-2D81C4EDA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11370"/>
          <a:stretch>
            <a:fillRect/>
          </a:stretch>
        </p:blipFill>
        <p:spPr>
          <a:xfrm>
            <a:off x="12261850" y="6376725"/>
            <a:ext cx="5540754" cy="4419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99876-839A-0C8E-8931-6A0A980B1E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2451724"/>
            <a:ext cx="10032249" cy="6688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357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1336</TotalTime>
  <Words>1186</Words>
  <Application>Microsoft Office PowerPoint</Application>
  <PresentationFormat>Custom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Calisto MT</vt:lpstr>
      <vt:lpstr>French Script MT</vt:lpstr>
      <vt:lpstr>Goudy Old Style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Balaji</dc:creator>
  <cp:lastModifiedBy>AMRESH BHUYAN</cp:lastModifiedBy>
  <cp:revision>15</cp:revision>
  <dcterms:created xsi:type="dcterms:W3CDTF">2021-09-10T14:07:14Z</dcterms:created>
  <dcterms:modified xsi:type="dcterms:W3CDTF">2025-08-22T13:16:30Z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2020-01-31T00:00:00Z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2021-09-10T00:00:00Z</vt:filetime>
  </property>
</Properties>
</file>